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700" r:id="rId2"/>
    <p:sldId id="1704" r:id="rId3"/>
    <p:sldId id="1708" r:id="rId4"/>
    <p:sldId id="1709" r:id="rId5"/>
    <p:sldId id="1730" r:id="rId6"/>
    <p:sldId id="1707" r:id="rId7"/>
    <p:sldId id="1778" r:id="rId8"/>
    <p:sldId id="1779" r:id="rId9"/>
    <p:sldId id="1780" r:id="rId10"/>
    <p:sldId id="1781" r:id="rId11"/>
    <p:sldId id="1782" r:id="rId12"/>
    <p:sldId id="1783" r:id="rId13"/>
    <p:sldId id="1784" r:id="rId14"/>
    <p:sldId id="1785" r:id="rId15"/>
    <p:sldId id="1731" r:id="rId16"/>
    <p:sldId id="1711" r:id="rId17"/>
    <p:sldId id="1807" r:id="rId18"/>
    <p:sldId id="1808" r:id="rId19"/>
    <p:sldId id="1809" r:id="rId20"/>
    <p:sldId id="1810" r:id="rId21"/>
    <p:sldId id="1811" r:id="rId22"/>
    <p:sldId id="1732" r:id="rId23"/>
    <p:sldId id="1812" r:id="rId24"/>
    <p:sldId id="1813" r:id="rId25"/>
    <p:sldId id="1814" r:id="rId26"/>
    <p:sldId id="1815" r:id="rId27"/>
    <p:sldId id="1816" r:id="rId28"/>
    <p:sldId id="1817" r:id="rId29"/>
    <p:sldId id="1818" r:id="rId30"/>
    <p:sldId id="1819" r:id="rId31"/>
    <p:sldId id="1820" r:id="rId32"/>
    <p:sldId id="1821" r:id="rId33"/>
    <p:sldId id="1822" r:id="rId34"/>
    <p:sldId id="1823" r:id="rId35"/>
    <p:sldId id="16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138" d="100"/>
          <a:sy n="138" d="100"/>
        </p:scale>
        <p:origin x="462" y="1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26-Mar-19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26-Mar-19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260644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377576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33</a:t>
            </a:fld>
            <a:endParaRPr lang="en-US"/>
          </a:p>
        </p:txBody>
      </p:sp>
    </p:spTree>
    <p:extLst>
      <p:ext uri="{BB962C8B-B14F-4D97-AF65-F5344CB8AC3E}">
        <p14:creationId xmlns:p14="http://schemas.microsoft.com/office/powerpoint/2010/main" val="167858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37200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63557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9640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24996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280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34325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35092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1972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3915136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mines.primo.exlibrisgroup.com/discovery/fulldisplay?docid=alma" TargetMode="External"/><Relationship Id="rId2" Type="http://schemas.openxmlformats.org/officeDocument/2006/relationships/hyperlink" Target="https://mines.primo.exlibrisgroup.com/discovery/fulldisplay?docid=alma997539700902341&amp;context=U&amp;vid=01COLSCHL_INST:MINES&amp;lang=en"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6020" y="3646600"/>
            <a:ext cx="8784976" cy="961780"/>
          </a:xfrm>
        </p:spPr>
        <p:txBody>
          <a:bodyPr/>
          <a:lstStyle/>
          <a:p>
            <a:pPr algn="ctr"/>
            <a:r>
              <a:rPr lang="en-US" sz="2800" dirty="0"/>
              <a:t>How to use a normalization rule in a General Publishing Profile to add a link to Primo during export</a:t>
            </a:r>
            <a:endParaRPr lang="he-IL" sz="280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8" y="4665120"/>
            <a:ext cx="6326909" cy="478380"/>
          </a:xfrm>
        </p:spPr>
        <p:txBody>
          <a:bodyPr/>
          <a:lstStyle/>
          <a:p>
            <a:r>
              <a:rPr lang="en-US" dirty="0"/>
              <a:t>Yoel Kortick.  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sp>
        <p:nvSpPr>
          <p:cNvPr id="16" name="TextBox 15">
            <a:extLst>
              <a:ext uri="{FF2B5EF4-FFF2-40B4-BE49-F238E27FC236}">
                <a16:creationId xmlns:a16="http://schemas.microsoft.com/office/drawing/2014/main" id="{EE5A8243-AA86-40B9-BCB5-23E9430B8F87}"/>
              </a:ext>
            </a:extLst>
          </p:cNvPr>
          <p:cNvSpPr txBox="1"/>
          <p:nvPr/>
        </p:nvSpPr>
        <p:spPr>
          <a:xfrm>
            <a:off x="179512" y="626439"/>
            <a:ext cx="8789159" cy="3139321"/>
          </a:xfrm>
          <a:prstGeom prst="rect">
            <a:avLst/>
          </a:prstGeom>
          <a:noFill/>
        </p:spPr>
        <p:txBody>
          <a:bodyPr wrap="square" rtlCol="0">
            <a:spAutoFit/>
          </a:bodyPr>
          <a:lstStyle/>
          <a:p>
            <a:pPr marL="342900" indent="-342900">
              <a:buFont typeface="Arial" panose="020B0604020202020204" pitchFamily="34" charset="0"/>
              <a:buChar char="•"/>
            </a:pPr>
            <a:r>
              <a:rPr lang="en-US" dirty="0"/>
              <a:t>When we create the 856 we will do two special operations:</a:t>
            </a:r>
            <a:br>
              <a:rPr lang="en-US" dirty="0"/>
            </a:br>
            <a:endParaRPr lang="en-US" dirty="0"/>
          </a:p>
          <a:p>
            <a:pPr marL="457200" indent="-457200">
              <a:buFont typeface="+mj-lt"/>
              <a:buAutoNum type="arabicPeriod"/>
            </a:pPr>
            <a:r>
              <a:rPr lang="en-US" dirty="0"/>
              <a:t>At each stage we will check to be sure there is not already an 856 with the Primo URL prefix and suffix.  We may be sure that our records do not already have this field, but doing the check is a way to make sure we do not have duplicate fields.</a:t>
            </a:r>
            <a:br>
              <a:rPr lang="en-US" dirty="0"/>
            </a:br>
            <a:endParaRPr lang="en-US" dirty="0"/>
          </a:p>
          <a:p>
            <a:pPr marL="457200" indent="-457200">
              <a:buFont typeface="+mj-lt"/>
              <a:buAutoNum type="arabicPeriod"/>
            </a:pPr>
            <a:r>
              <a:rPr lang="en-US" dirty="0"/>
              <a:t>Instead of working directly on a new 856 field we will work on a temporary field and only when done with the process we will copy the temporary field to the 856.  This will ensure that we will not ‘by accident’ ruin any existing 856 fields in the record which may point elsewhere.    In our case the temporary field will be 956 because it is not used.  The temporary field of course can be changed to a different ‘non-used’ field.</a:t>
            </a:r>
          </a:p>
        </p:txBody>
      </p:sp>
      <p:sp>
        <p:nvSpPr>
          <p:cNvPr id="17" name="TextBox 16">
            <a:extLst>
              <a:ext uri="{FF2B5EF4-FFF2-40B4-BE49-F238E27FC236}">
                <a16:creationId xmlns:a16="http://schemas.microsoft.com/office/drawing/2014/main" id="{10CCBB83-4F9B-4EA4-BD1C-06E54B9A2DBA}"/>
              </a:ext>
            </a:extLst>
          </p:cNvPr>
          <p:cNvSpPr txBox="1"/>
          <p:nvPr/>
        </p:nvSpPr>
        <p:spPr>
          <a:xfrm>
            <a:off x="645969" y="3965734"/>
            <a:ext cx="8391629" cy="646331"/>
          </a:xfrm>
          <a:prstGeom prst="rect">
            <a:avLst/>
          </a:prstGeom>
          <a:noFill/>
        </p:spPr>
        <p:txBody>
          <a:bodyPr wrap="square" rtlCol="0">
            <a:spAutoFit/>
          </a:bodyPr>
          <a:lstStyle/>
          <a:p>
            <a:r>
              <a:rPr lang="en-US" dirty="0"/>
              <a:t>The normalization rule for this is on the next slide.  Each section of the rule has a clear description so specific explanations are not needed.</a:t>
            </a:r>
          </a:p>
        </p:txBody>
      </p:sp>
    </p:spTree>
    <p:extLst>
      <p:ext uri="{BB962C8B-B14F-4D97-AF65-F5344CB8AC3E}">
        <p14:creationId xmlns:p14="http://schemas.microsoft.com/office/powerpoint/2010/main" val="401851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sp>
        <p:nvSpPr>
          <p:cNvPr id="7" name="TextBox 6">
            <a:extLst>
              <a:ext uri="{FF2B5EF4-FFF2-40B4-BE49-F238E27FC236}">
                <a16:creationId xmlns:a16="http://schemas.microsoft.com/office/drawing/2014/main" id="{7418CC56-9E7F-4F44-9824-03D5DDA6AD86}"/>
              </a:ext>
            </a:extLst>
          </p:cNvPr>
          <p:cNvSpPr txBox="1"/>
          <p:nvPr/>
        </p:nvSpPr>
        <p:spPr>
          <a:xfrm>
            <a:off x="107504" y="854005"/>
            <a:ext cx="8915399" cy="3877985"/>
          </a:xfrm>
          <a:prstGeom prst="rect">
            <a:avLst/>
          </a:prstGeom>
          <a:solidFill>
            <a:schemeClr val="bg1"/>
          </a:solidFill>
          <a:ln>
            <a:solidFill>
              <a:schemeClr val="tx1"/>
            </a:solidFill>
          </a:ln>
        </p:spPr>
        <p:txBody>
          <a:bodyPr wrap="square" rtlCol="0">
            <a:spAutoFit/>
          </a:bodyPr>
          <a:lstStyle/>
          <a:p>
            <a:r>
              <a:rPr lang="en-US" sz="600" dirty="0"/>
              <a:t>rule "Copy 001 Field to 956 Field subfield u"</a:t>
            </a:r>
          </a:p>
          <a:p>
            <a:r>
              <a:rPr lang="en-US" sz="600" dirty="0"/>
              <a:t># Note that actions stipulated in the rule with the higher priority are performed first</a:t>
            </a:r>
          </a:p>
          <a:p>
            <a:r>
              <a:rPr lang="en-US" sz="600" dirty="0"/>
              <a:t>priority 10</a:t>
            </a:r>
          </a:p>
          <a:p>
            <a:r>
              <a:rPr lang="en-US" sz="600" dirty="0"/>
              <a:t>when</a:t>
            </a:r>
          </a:p>
          <a:p>
            <a:r>
              <a:rPr lang="en-US" sz="600" dirty="0"/>
              <a:t>((not exists "856.u.https://mines.primo.exlibrisgroup.com/discovery/</a:t>
            </a:r>
            <a:r>
              <a:rPr lang="en-US" sz="600" dirty="0" err="1"/>
              <a:t>fulldisplay?docid</a:t>
            </a:r>
            <a:r>
              <a:rPr lang="en-US" sz="600" dirty="0"/>
              <a:t>=alma*") and (not exists "856.u.&amp;context=</a:t>
            </a:r>
            <a:r>
              <a:rPr lang="en-US" sz="600" dirty="0" err="1"/>
              <a:t>U&amp;vid</a:t>
            </a:r>
            <a:r>
              <a:rPr lang="en-US" sz="600" dirty="0"/>
              <a:t>=01COLSCHL_INST:MINES&amp;lang=</a:t>
            </a:r>
            <a:r>
              <a:rPr lang="en-US" sz="600" dirty="0" err="1"/>
              <a:t>en</a:t>
            </a:r>
            <a:r>
              <a:rPr lang="en-US" sz="600" dirty="0"/>
              <a:t>*"))</a:t>
            </a:r>
          </a:p>
          <a:p>
            <a:r>
              <a:rPr lang="en-US" sz="600" dirty="0"/>
              <a:t>then</a:t>
            </a:r>
          </a:p>
          <a:p>
            <a:r>
              <a:rPr lang="en-US" sz="600" dirty="0" err="1"/>
              <a:t>copyField</a:t>
            </a:r>
            <a:r>
              <a:rPr lang="en-US" sz="600" dirty="0"/>
              <a:t> "001" to "956.u"</a:t>
            </a:r>
          </a:p>
          <a:p>
            <a:r>
              <a:rPr lang="en-US" sz="600" dirty="0"/>
              <a:t>end</a:t>
            </a:r>
          </a:p>
          <a:p>
            <a:endParaRPr lang="en-US" sz="600" dirty="0"/>
          </a:p>
          <a:p>
            <a:r>
              <a:rPr lang="en-US" sz="600" dirty="0"/>
              <a:t>rule "Add the beginning of the URL to 956 u, it already has the MMSID"</a:t>
            </a:r>
          </a:p>
          <a:p>
            <a:r>
              <a:rPr lang="en-US" sz="600" dirty="0"/>
              <a:t>priority 9</a:t>
            </a:r>
          </a:p>
          <a:p>
            <a:r>
              <a:rPr lang="en-US" sz="600" dirty="0"/>
              <a:t>when</a:t>
            </a:r>
          </a:p>
          <a:p>
            <a:r>
              <a:rPr lang="en-US" sz="600" dirty="0"/>
              <a:t>((not exists "856.u.https://mines.primo.exlibrisgroup.com/discovery/</a:t>
            </a:r>
            <a:r>
              <a:rPr lang="en-US" sz="600" dirty="0" err="1"/>
              <a:t>fulldisplay?docid</a:t>
            </a:r>
            <a:r>
              <a:rPr lang="en-US" sz="600" dirty="0"/>
              <a:t>=alma*") and (not exists "856.u.&amp;context=</a:t>
            </a:r>
            <a:r>
              <a:rPr lang="en-US" sz="600" dirty="0" err="1"/>
              <a:t>U&amp;vid</a:t>
            </a:r>
            <a:r>
              <a:rPr lang="en-US" sz="600" dirty="0"/>
              <a:t>=01COLSCHL_INST:MINES&amp;lang=</a:t>
            </a:r>
            <a:r>
              <a:rPr lang="en-US" sz="600" dirty="0" err="1"/>
              <a:t>en</a:t>
            </a:r>
            <a:r>
              <a:rPr lang="en-US" sz="600" dirty="0"/>
              <a:t>*"))</a:t>
            </a:r>
          </a:p>
          <a:p>
            <a:r>
              <a:rPr lang="en-US" sz="600" dirty="0"/>
              <a:t>then</a:t>
            </a:r>
          </a:p>
          <a:p>
            <a:r>
              <a:rPr lang="en-US" sz="600" dirty="0"/>
              <a:t>prefix "956.u" with "https://mines.primo.exlibrisgroup.com/discovery/</a:t>
            </a:r>
            <a:r>
              <a:rPr lang="en-US" sz="600" dirty="0" err="1"/>
              <a:t>fulldisplay?docid</a:t>
            </a:r>
            <a:r>
              <a:rPr lang="en-US" sz="600" dirty="0"/>
              <a:t>=alma"</a:t>
            </a:r>
          </a:p>
          <a:p>
            <a:r>
              <a:rPr lang="en-US" sz="600" dirty="0"/>
              <a:t>end</a:t>
            </a:r>
          </a:p>
          <a:p>
            <a:endParaRPr lang="en-US" sz="600" dirty="0"/>
          </a:p>
          <a:p>
            <a:endParaRPr lang="en-US" sz="600" dirty="0"/>
          </a:p>
          <a:p>
            <a:r>
              <a:rPr lang="en-US" sz="600" dirty="0"/>
              <a:t>rule "Add the end of the URL to 856 u, it already has the prefix and the MMSID"</a:t>
            </a:r>
          </a:p>
          <a:p>
            <a:r>
              <a:rPr lang="en-US" sz="600" dirty="0"/>
              <a:t>priority 8</a:t>
            </a:r>
          </a:p>
          <a:p>
            <a:r>
              <a:rPr lang="en-US" sz="600" dirty="0"/>
              <a:t>when</a:t>
            </a:r>
          </a:p>
          <a:p>
            <a:r>
              <a:rPr lang="en-US" sz="600" dirty="0"/>
              <a:t>((not exists "856.u.https://mines.primo.exlibrisgroup.com/discovery/</a:t>
            </a:r>
            <a:r>
              <a:rPr lang="en-US" sz="600" dirty="0" err="1"/>
              <a:t>fulldisplay?docid</a:t>
            </a:r>
            <a:r>
              <a:rPr lang="en-US" sz="600" dirty="0"/>
              <a:t>=alma*") and (not exists "856.u.&amp;context=</a:t>
            </a:r>
            <a:r>
              <a:rPr lang="en-US" sz="600" dirty="0" err="1"/>
              <a:t>U&amp;vid</a:t>
            </a:r>
            <a:r>
              <a:rPr lang="en-US" sz="600" dirty="0"/>
              <a:t>=01COLSCHL_INST:MINES&amp;lang=</a:t>
            </a:r>
            <a:r>
              <a:rPr lang="en-US" sz="600" dirty="0" err="1"/>
              <a:t>en</a:t>
            </a:r>
            <a:r>
              <a:rPr lang="en-US" sz="600" dirty="0"/>
              <a:t>*"))</a:t>
            </a:r>
          </a:p>
          <a:p>
            <a:r>
              <a:rPr lang="en-US" sz="600" dirty="0"/>
              <a:t>then</a:t>
            </a:r>
          </a:p>
          <a:p>
            <a:r>
              <a:rPr lang="en-US" sz="600" dirty="0"/>
              <a:t>suffix "956.u" with "&amp;context=</a:t>
            </a:r>
            <a:r>
              <a:rPr lang="en-US" sz="600" dirty="0" err="1"/>
              <a:t>U&amp;vid</a:t>
            </a:r>
            <a:r>
              <a:rPr lang="en-US" sz="600" dirty="0"/>
              <a:t>=01COLSCHL_INST:MINES&amp;lang=</a:t>
            </a:r>
            <a:r>
              <a:rPr lang="en-US" sz="600" dirty="0" err="1"/>
              <a:t>en</a:t>
            </a:r>
            <a:r>
              <a:rPr lang="en-US" sz="600" dirty="0"/>
              <a:t>"</a:t>
            </a:r>
          </a:p>
          <a:p>
            <a:r>
              <a:rPr lang="en-US" sz="600" dirty="0"/>
              <a:t>end</a:t>
            </a:r>
          </a:p>
          <a:p>
            <a:endParaRPr lang="en-US" sz="600" dirty="0"/>
          </a:p>
          <a:p>
            <a:r>
              <a:rPr lang="en-US" sz="600" dirty="0"/>
              <a:t>rule "Copy the temporary 956 to 85640"</a:t>
            </a:r>
          </a:p>
          <a:p>
            <a:r>
              <a:rPr lang="en-US" sz="600" dirty="0"/>
              <a:t>priority 7</a:t>
            </a:r>
          </a:p>
          <a:p>
            <a:r>
              <a:rPr lang="en-US" sz="600" dirty="0"/>
              <a:t>when</a:t>
            </a:r>
          </a:p>
          <a:p>
            <a:r>
              <a:rPr lang="en-US" sz="600" dirty="0"/>
              <a:t>((not exists "856.u.https://mines.primo.exlibrisgroup.com/discovery/</a:t>
            </a:r>
            <a:r>
              <a:rPr lang="en-US" sz="600" dirty="0" err="1"/>
              <a:t>fulldisplay?docid</a:t>
            </a:r>
            <a:r>
              <a:rPr lang="en-US" sz="600" dirty="0"/>
              <a:t>=alma*") and (not exists "856.u.&amp;context=</a:t>
            </a:r>
            <a:r>
              <a:rPr lang="en-US" sz="600" dirty="0" err="1"/>
              <a:t>U&amp;vid</a:t>
            </a:r>
            <a:r>
              <a:rPr lang="en-US" sz="600" dirty="0"/>
              <a:t>=01COLSCHL_INST:MINES&amp;lang=</a:t>
            </a:r>
            <a:r>
              <a:rPr lang="en-US" sz="600" dirty="0" err="1"/>
              <a:t>en</a:t>
            </a:r>
            <a:r>
              <a:rPr lang="en-US" sz="600" dirty="0"/>
              <a:t>*"))</a:t>
            </a:r>
          </a:p>
          <a:p>
            <a:r>
              <a:rPr lang="en-US" sz="600" dirty="0"/>
              <a:t>then</a:t>
            </a:r>
          </a:p>
          <a:p>
            <a:r>
              <a:rPr lang="en-US" sz="600" dirty="0" err="1"/>
              <a:t>copyField</a:t>
            </a:r>
            <a:r>
              <a:rPr lang="en-US" sz="600" dirty="0"/>
              <a:t> "956" to "856.{4,0}"</a:t>
            </a:r>
          </a:p>
          <a:p>
            <a:r>
              <a:rPr lang="en-US" sz="600" dirty="0"/>
              <a:t>end</a:t>
            </a:r>
          </a:p>
          <a:p>
            <a:endParaRPr lang="en-US" sz="600" dirty="0"/>
          </a:p>
          <a:p>
            <a:r>
              <a:rPr lang="en-US" sz="600" dirty="0"/>
              <a:t>rule "Remove the temporary 956"</a:t>
            </a:r>
          </a:p>
          <a:p>
            <a:r>
              <a:rPr lang="en-US" sz="600" dirty="0"/>
              <a:t>priority 6</a:t>
            </a:r>
          </a:p>
          <a:p>
            <a:r>
              <a:rPr lang="en-US" sz="600" dirty="0"/>
              <a:t>when</a:t>
            </a:r>
          </a:p>
          <a:p>
            <a:r>
              <a:rPr lang="en-US" sz="600" dirty="0"/>
              <a:t>TRUE</a:t>
            </a:r>
          </a:p>
          <a:p>
            <a:r>
              <a:rPr lang="en-US" sz="600" dirty="0"/>
              <a:t>then</a:t>
            </a:r>
          </a:p>
          <a:p>
            <a:r>
              <a:rPr lang="en-US" sz="600" dirty="0" err="1"/>
              <a:t>removeField</a:t>
            </a:r>
            <a:r>
              <a:rPr lang="en-US" sz="600" dirty="0"/>
              <a:t> "956"</a:t>
            </a:r>
          </a:p>
          <a:p>
            <a:r>
              <a:rPr lang="en-US" sz="600" dirty="0"/>
              <a:t>end</a:t>
            </a:r>
          </a:p>
        </p:txBody>
      </p:sp>
      <p:sp>
        <p:nvSpPr>
          <p:cNvPr id="8" name="TextBox 7">
            <a:extLst>
              <a:ext uri="{FF2B5EF4-FFF2-40B4-BE49-F238E27FC236}">
                <a16:creationId xmlns:a16="http://schemas.microsoft.com/office/drawing/2014/main" id="{61D2718F-23FA-44E3-A58C-74078FF6FF15}"/>
              </a:ext>
            </a:extLst>
          </p:cNvPr>
          <p:cNvSpPr txBox="1"/>
          <p:nvPr/>
        </p:nvSpPr>
        <p:spPr>
          <a:xfrm>
            <a:off x="4716016" y="4038290"/>
            <a:ext cx="3907766" cy="461665"/>
          </a:xfrm>
          <a:prstGeom prst="rect">
            <a:avLst/>
          </a:prstGeom>
          <a:noFill/>
          <a:ln>
            <a:solidFill>
              <a:schemeClr val="accent1"/>
            </a:solidFill>
          </a:ln>
        </p:spPr>
        <p:txBody>
          <a:bodyPr wrap="square" rtlCol="0">
            <a:spAutoFit/>
          </a:bodyPr>
          <a:lstStyle/>
          <a:p>
            <a:r>
              <a:rPr lang="en-US" sz="1200" dirty="0"/>
              <a:t>Note that if you ‘copy paste’ this rule some characters (such as quotation marks) may get distorted.</a:t>
            </a:r>
          </a:p>
        </p:txBody>
      </p:sp>
    </p:spTree>
    <p:extLst>
      <p:ext uri="{BB962C8B-B14F-4D97-AF65-F5344CB8AC3E}">
        <p14:creationId xmlns:p14="http://schemas.microsoft.com/office/powerpoint/2010/main" val="356385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a:xfrm>
            <a:off x="4302217" y="4803998"/>
            <a:ext cx="539567" cy="365125"/>
          </a:xfrm>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pic>
        <p:nvPicPr>
          <p:cNvPr id="6" name="Picture 5">
            <a:extLst>
              <a:ext uri="{FF2B5EF4-FFF2-40B4-BE49-F238E27FC236}">
                <a16:creationId xmlns:a16="http://schemas.microsoft.com/office/drawing/2014/main" id="{46ECBE05-4B35-4EC2-9106-F4F6B72E182C}"/>
              </a:ext>
            </a:extLst>
          </p:cNvPr>
          <p:cNvPicPr>
            <a:picLocks noChangeAspect="1"/>
          </p:cNvPicPr>
          <p:nvPr/>
        </p:nvPicPr>
        <p:blipFill>
          <a:blip r:embed="rId2"/>
          <a:stretch>
            <a:fillRect/>
          </a:stretch>
        </p:blipFill>
        <p:spPr>
          <a:xfrm>
            <a:off x="79284" y="1277015"/>
            <a:ext cx="8686800" cy="3537769"/>
          </a:xfrm>
          <a:prstGeom prst="rect">
            <a:avLst/>
          </a:prstGeom>
          <a:ln>
            <a:solidFill>
              <a:schemeClr val="tx1"/>
            </a:solidFill>
          </a:ln>
        </p:spPr>
      </p:pic>
      <p:sp>
        <p:nvSpPr>
          <p:cNvPr id="7" name="TextBox 6">
            <a:extLst>
              <a:ext uri="{FF2B5EF4-FFF2-40B4-BE49-F238E27FC236}">
                <a16:creationId xmlns:a16="http://schemas.microsoft.com/office/drawing/2014/main" id="{F77D5EF6-7236-4EFF-98D5-09D40F075CDB}"/>
              </a:ext>
            </a:extLst>
          </p:cNvPr>
          <p:cNvSpPr txBox="1"/>
          <p:nvPr/>
        </p:nvSpPr>
        <p:spPr>
          <a:xfrm>
            <a:off x="107505" y="627534"/>
            <a:ext cx="903649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We can test the rule and see that it works</a:t>
            </a:r>
          </a:p>
          <a:p>
            <a:pPr marL="285750" indent="-285750">
              <a:buFont typeface="Arial" panose="020B0604020202020204" pitchFamily="34" charset="0"/>
              <a:buChar char="•"/>
            </a:pPr>
            <a:r>
              <a:rPr lang="en-US" sz="1400" dirty="0"/>
              <a:t>In the metadata editor we will click “Preview” for title “A devotion to their science: pioneer women of radioactivity”.</a:t>
            </a:r>
          </a:p>
        </p:txBody>
      </p:sp>
      <p:sp>
        <p:nvSpPr>
          <p:cNvPr id="8" name="Rectangle 7">
            <a:extLst>
              <a:ext uri="{FF2B5EF4-FFF2-40B4-BE49-F238E27FC236}">
                <a16:creationId xmlns:a16="http://schemas.microsoft.com/office/drawing/2014/main" id="{1FDE70D5-F341-44AB-87C7-F8A5B2E873D1}"/>
              </a:ext>
            </a:extLst>
          </p:cNvPr>
          <p:cNvSpPr/>
          <p:nvPr/>
        </p:nvSpPr>
        <p:spPr>
          <a:xfrm>
            <a:off x="4636176" y="1170180"/>
            <a:ext cx="1325880" cy="2926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C3CC04-CA2C-45F8-BE55-76734208F944}"/>
              </a:ext>
            </a:extLst>
          </p:cNvPr>
          <p:cNvSpPr/>
          <p:nvPr/>
        </p:nvSpPr>
        <p:spPr>
          <a:xfrm>
            <a:off x="361256" y="2052104"/>
            <a:ext cx="3801339" cy="39319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7E5FF5-DA9B-4EE4-9767-CBFCBB0A35EB}"/>
              </a:ext>
            </a:extLst>
          </p:cNvPr>
          <p:cNvSpPr/>
          <p:nvPr/>
        </p:nvSpPr>
        <p:spPr>
          <a:xfrm>
            <a:off x="7812360" y="4471280"/>
            <a:ext cx="566928" cy="2926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1130B0-72C2-4EBA-9AC7-649D76CE0A30}"/>
              </a:ext>
            </a:extLst>
          </p:cNvPr>
          <p:cNvSpPr txBox="1"/>
          <p:nvPr/>
        </p:nvSpPr>
        <p:spPr>
          <a:xfrm>
            <a:off x="6757552" y="1173469"/>
            <a:ext cx="2109616" cy="461665"/>
          </a:xfrm>
          <a:prstGeom prst="rect">
            <a:avLst/>
          </a:prstGeom>
          <a:solidFill>
            <a:schemeClr val="bg1"/>
          </a:solidFill>
          <a:ln>
            <a:solidFill>
              <a:schemeClr val="tx1"/>
            </a:solidFill>
          </a:ln>
        </p:spPr>
        <p:txBody>
          <a:bodyPr wrap="square" rtlCol="0">
            <a:spAutoFit/>
          </a:bodyPr>
          <a:lstStyle/>
          <a:p>
            <a:r>
              <a:rPr lang="en-US" sz="1200" dirty="0"/>
              <a:t>Normalization rule is called “Create Link to Primo in 856 u”</a:t>
            </a:r>
          </a:p>
        </p:txBody>
      </p:sp>
      <p:cxnSp>
        <p:nvCxnSpPr>
          <p:cNvPr id="12" name="Straight Arrow Connector 11">
            <a:extLst>
              <a:ext uri="{FF2B5EF4-FFF2-40B4-BE49-F238E27FC236}">
                <a16:creationId xmlns:a16="http://schemas.microsoft.com/office/drawing/2014/main" id="{5ABC9203-E3B2-45F1-8543-E89682BB7924}"/>
              </a:ext>
            </a:extLst>
          </p:cNvPr>
          <p:cNvCxnSpPr>
            <a:stCxn id="11" idx="1"/>
            <a:endCxn id="8" idx="3"/>
          </p:cNvCxnSpPr>
          <p:nvPr/>
        </p:nvCxnSpPr>
        <p:spPr>
          <a:xfrm flipH="1" flipV="1">
            <a:off x="5962056" y="1316484"/>
            <a:ext cx="795496" cy="878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21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pic>
        <p:nvPicPr>
          <p:cNvPr id="8" name="Picture 7">
            <a:extLst>
              <a:ext uri="{FF2B5EF4-FFF2-40B4-BE49-F238E27FC236}">
                <a16:creationId xmlns:a16="http://schemas.microsoft.com/office/drawing/2014/main" id="{E115FA71-5541-41EA-B93E-8A47E0018568}"/>
              </a:ext>
            </a:extLst>
          </p:cNvPr>
          <p:cNvPicPr>
            <a:picLocks noChangeAspect="1"/>
          </p:cNvPicPr>
          <p:nvPr/>
        </p:nvPicPr>
        <p:blipFill>
          <a:blip r:embed="rId2"/>
          <a:stretch>
            <a:fillRect/>
          </a:stretch>
        </p:blipFill>
        <p:spPr>
          <a:xfrm>
            <a:off x="991166" y="1339234"/>
            <a:ext cx="7081263" cy="3392756"/>
          </a:xfrm>
          <a:prstGeom prst="rect">
            <a:avLst/>
          </a:prstGeom>
          <a:ln>
            <a:solidFill>
              <a:schemeClr val="tx1"/>
            </a:solidFill>
          </a:ln>
        </p:spPr>
      </p:pic>
      <p:sp>
        <p:nvSpPr>
          <p:cNvPr id="9" name="TextBox 8">
            <a:extLst>
              <a:ext uri="{FF2B5EF4-FFF2-40B4-BE49-F238E27FC236}">
                <a16:creationId xmlns:a16="http://schemas.microsoft.com/office/drawing/2014/main" id="{3B60461E-F217-4125-B21B-FD019FFD1EFF}"/>
              </a:ext>
            </a:extLst>
          </p:cNvPr>
          <p:cNvSpPr txBox="1"/>
          <p:nvPr/>
        </p:nvSpPr>
        <p:spPr>
          <a:xfrm>
            <a:off x="179512" y="803488"/>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856 link to Primo was created</a:t>
            </a:r>
          </a:p>
        </p:txBody>
      </p:sp>
      <p:sp>
        <p:nvSpPr>
          <p:cNvPr id="10" name="Rectangle 9">
            <a:extLst>
              <a:ext uri="{FF2B5EF4-FFF2-40B4-BE49-F238E27FC236}">
                <a16:creationId xmlns:a16="http://schemas.microsoft.com/office/drawing/2014/main" id="{C57E34E0-C425-4715-801F-CC4EA4531B74}"/>
              </a:ext>
            </a:extLst>
          </p:cNvPr>
          <p:cNvSpPr/>
          <p:nvPr/>
        </p:nvSpPr>
        <p:spPr>
          <a:xfrm>
            <a:off x="4355976" y="4155926"/>
            <a:ext cx="3672408" cy="45720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37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sp>
        <p:nvSpPr>
          <p:cNvPr id="14" name="TextBox 13">
            <a:extLst>
              <a:ext uri="{FF2B5EF4-FFF2-40B4-BE49-F238E27FC236}">
                <a16:creationId xmlns:a16="http://schemas.microsoft.com/office/drawing/2014/main" id="{7D8EFC2C-C4E3-450E-BD2D-CF6C06D1269F}"/>
              </a:ext>
            </a:extLst>
          </p:cNvPr>
          <p:cNvSpPr txBox="1"/>
          <p:nvPr/>
        </p:nvSpPr>
        <p:spPr>
          <a:xfrm>
            <a:off x="260912" y="767413"/>
            <a:ext cx="8789159" cy="646331"/>
          </a:xfrm>
          <a:prstGeom prst="rect">
            <a:avLst/>
          </a:prstGeom>
          <a:noFill/>
        </p:spPr>
        <p:txBody>
          <a:bodyPr wrap="square" rtlCol="0">
            <a:spAutoFit/>
          </a:bodyPr>
          <a:lstStyle/>
          <a:p>
            <a:pPr marL="285750" indent="-285750">
              <a:buFont typeface="Arial" panose="020B0604020202020204" pitchFamily="34" charset="0"/>
              <a:buChar char="•"/>
            </a:pPr>
            <a:r>
              <a:rPr lang="en-US" dirty="0"/>
              <a:t>We can test the URL which was created by pasting it into a browser</a:t>
            </a:r>
          </a:p>
          <a:p>
            <a:pPr marL="285750" indent="-285750">
              <a:buFont typeface="Arial" panose="020B0604020202020204" pitchFamily="34" charset="0"/>
              <a:buChar char="•"/>
            </a:pPr>
            <a:r>
              <a:rPr lang="en-US" dirty="0"/>
              <a:t>The URL works</a:t>
            </a:r>
          </a:p>
        </p:txBody>
      </p:sp>
      <p:pic>
        <p:nvPicPr>
          <p:cNvPr id="17" name="Picture 16">
            <a:extLst>
              <a:ext uri="{FF2B5EF4-FFF2-40B4-BE49-F238E27FC236}">
                <a16:creationId xmlns:a16="http://schemas.microsoft.com/office/drawing/2014/main" id="{1371FA11-4965-4B0F-87A7-5FA54F8E13D2}"/>
              </a:ext>
            </a:extLst>
          </p:cNvPr>
          <p:cNvPicPr>
            <a:picLocks noChangeAspect="1"/>
          </p:cNvPicPr>
          <p:nvPr/>
        </p:nvPicPr>
        <p:blipFill>
          <a:blip r:embed="rId2"/>
          <a:stretch>
            <a:fillRect/>
          </a:stretch>
        </p:blipFill>
        <p:spPr>
          <a:xfrm>
            <a:off x="971600" y="1483963"/>
            <a:ext cx="7056784" cy="3102143"/>
          </a:xfrm>
          <a:prstGeom prst="rect">
            <a:avLst/>
          </a:prstGeom>
          <a:ln>
            <a:solidFill>
              <a:schemeClr val="tx1"/>
            </a:solidFill>
          </a:ln>
        </p:spPr>
      </p:pic>
      <p:sp>
        <p:nvSpPr>
          <p:cNvPr id="18" name="Rectangle 17">
            <a:extLst>
              <a:ext uri="{FF2B5EF4-FFF2-40B4-BE49-F238E27FC236}">
                <a16:creationId xmlns:a16="http://schemas.microsoft.com/office/drawing/2014/main" id="{EBE6EFFE-6BEE-41D1-94CA-C58E1C919EEB}"/>
              </a:ext>
            </a:extLst>
          </p:cNvPr>
          <p:cNvSpPr/>
          <p:nvPr/>
        </p:nvSpPr>
        <p:spPr>
          <a:xfrm>
            <a:off x="1066471" y="1649996"/>
            <a:ext cx="5305729" cy="20167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03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8077975" cy="1240583"/>
          </a:xfrm>
        </p:spPr>
        <p:txBody>
          <a:bodyPr/>
          <a:lstStyle/>
          <a:p>
            <a:r>
              <a:rPr lang="en-US" dirty="0"/>
              <a:t>Adding the normalization rule to a process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Tree>
    <p:extLst>
      <p:ext uri="{BB962C8B-B14F-4D97-AF65-F5344CB8AC3E}">
        <p14:creationId xmlns:p14="http://schemas.microsoft.com/office/powerpoint/2010/main" val="206675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16</a:t>
            </a:fld>
            <a:endParaRPr lang="en-US" dirty="0"/>
          </a:p>
        </p:txBody>
      </p:sp>
      <p:sp>
        <p:nvSpPr>
          <p:cNvPr id="13" name="TextBox 12">
            <a:extLst>
              <a:ext uri="{FF2B5EF4-FFF2-40B4-BE49-F238E27FC236}">
                <a16:creationId xmlns:a16="http://schemas.microsoft.com/office/drawing/2014/main" id="{C60B96CE-F07A-4118-91BD-200F9693D30C}"/>
              </a:ext>
            </a:extLst>
          </p:cNvPr>
          <p:cNvSpPr txBox="1"/>
          <p:nvPr/>
        </p:nvSpPr>
        <p:spPr>
          <a:xfrm>
            <a:off x="354841" y="869619"/>
            <a:ext cx="8789159"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normalization rule we created is called “Create Link to Primo in 856 u”</a:t>
            </a:r>
          </a:p>
          <a:p>
            <a:pPr marL="285750" indent="-285750">
              <a:buFont typeface="Arial" panose="020B0604020202020204" pitchFamily="34" charset="0"/>
              <a:buChar char="•"/>
            </a:pPr>
            <a:r>
              <a:rPr lang="en-US" sz="1400" dirty="0"/>
              <a:t>Now we make a normalization process which uses this  normalization rule.</a:t>
            </a:r>
          </a:p>
          <a:p>
            <a:pPr marL="285750" indent="-285750">
              <a:buFont typeface="Arial" panose="020B0604020202020204" pitchFamily="34" charset="0"/>
              <a:buChar char="•"/>
            </a:pPr>
            <a:r>
              <a:rPr lang="en-US" sz="1400" dirty="0"/>
              <a:t>Configuration &gt; Resources &gt; Cataloging &gt; Metadata Configuration</a:t>
            </a:r>
          </a:p>
          <a:p>
            <a:pPr marL="285750" indent="-285750">
              <a:buFont typeface="Arial" panose="020B0604020202020204" pitchFamily="34" charset="0"/>
              <a:buChar char="•"/>
            </a:pPr>
            <a:endParaRPr lang="en-US" sz="1400" dirty="0"/>
          </a:p>
        </p:txBody>
      </p:sp>
      <p:pic>
        <p:nvPicPr>
          <p:cNvPr id="14" name="Picture 13">
            <a:extLst>
              <a:ext uri="{FF2B5EF4-FFF2-40B4-BE49-F238E27FC236}">
                <a16:creationId xmlns:a16="http://schemas.microsoft.com/office/drawing/2014/main" id="{E34F71D5-B1DC-44CD-9963-4A345FFD6B84}"/>
              </a:ext>
            </a:extLst>
          </p:cNvPr>
          <p:cNvPicPr>
            <a:picLocks noChangeAspect="1"/>
          </p:cNvPicPr>
          <p:nvPr/>
        </p:nvPicPr>
        <p:blipFill>
          <a:blip r:embed="rId2"/>
          <a:stretch>
            <a:fillRect/>
          </a:stretch>
        </p:blipFill>
        <p:spPr>
          <a:xfrm>
            <a:off x="2915816" y="1757316"/>
            <a:ext cx="3598987" cy="2833373"/>
          </a:xfrm>
          <a:prstGeom prst="rect">
            <a:avLst/>
          </a:prstGeom>
          <a:ln>
            <a:solidFill>
              <a:schemeClr val="tx1"/>
            </a:solidFill>
          </a:ln>
        </p:spPr>
      </p:pic>
      <p:sp>
        <p:nvSpPr>
          <p:cNvPr id="15" name="Rectangle 14">
            <a:extLst>
              <a:ext uri="{FF2B5EF4-FFF2-40B4-BE49-F238E27FC236}">
                <a16:creationId xmlns:a16="http://schemas.microsoft.com/office/drawing/2014/main" id="{CD17099F-3080-4D93-BDBC-7DD638DE7A95}"/>
              </a:ext>
            </a:extLst>
          </p:cNvPr>
          <p:cNvSpPr/>
          <p:nvPr/>
        </p:nvSpPr>
        <p:spPr>
          <a:xfrm>
            <a:off x="4499992" y="3413724"/>
            <a:ext cx="1154440" cy="24955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14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17</a:t>
            </a:fld>
            <a:endParaRPr lang="en-US" dirty="0"/>
          </a:p>
        </p:txBody>
      </p:sp>
      <p:pic>
        <p:nvPicPr>
          <p:cNvPr id="4" name="Picture 3">
            <a:extLst>
              <a:ext uri="{FF2B5EF4-FFF2-40B4-BE49-F238E27FC236}">
                <a16:creationId xmlns:a16="http://schemas.microsoft.com/office/drawing/2014/main" id="{DA0439F1-8F7C-4CB0-87C6-458724EFE74A}"/>
              </a:ext>
            </a:extLst>
          </p:cNvPr>
          <p:cNvPicPr>
            <a:picLocks noChangeAspect="1"/>
          </p:cNvPicPr>
          <p:nvPr/>
        </p:nvPicPr>
        <p:blipFill>
          <a:blip r:embed="rId2"/>
          <a:stretch>
            <a:fillRect/>
          </a:stretch>
        </p:blipFill>
        <p:spPr>
          <a:xfrm>
            <a:off x="2267744" y="1795175"/>
            <a:ext cx="4491948" cy="2874847"/>
          </a:xfrm>
          <a:prstGeom prst="rect">
            <a:avLst/>
          </a:prstGeom>
          <a:ln>
            <a:solidFill>
              <a:schemeClr val="tx1"/>
            </a:solidFill>
          </a:ln>
        </p:spPr>
      </p:pic>
      <p:sp>
        <p:nvSpPr>
          <p:cNvPr id="6" name="TextBox 5">
            <a:extLst>
              <a:ext uri="{FF2B5EF4-FFF2-40B4-BE49-F238E27FC236}">
                <a16:creationId xmlns:a16="http://schemas.microsoft.com/office/drawing/2014/main" id="{64334AB4-0F1F-4F2B-88C4-54FCF5F81E23}"/>
              </a:ext>
            </a:extLst>
          </p:cNvPr>
          <p:cNvSpPr txBox="1"/>
          <p:nvPr/>
        </p:nvSpPr>
        <p:spPr>
          <a:xfrm>
            <a:off x="804409" y="816122"/>
            <a:ext cx="753518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Choose “MARC21 Bibliographic”</a:t>
            </a:r>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035E831B-99EC-4C9B-906B-9E649E765AF5}"/>
              </a:ext>
            </a:extLst>
          </p:cNvPr>
          <p:cNvSpPr/>
          <p:nvPr/>
        </p:nvSpPr>
        <p:spPr>
          <a:xfrm>
            <a:off x="2483768" y="3723878"/>
            <a:ext cx="1607076" cy="26898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91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18</a:t>
            </a:fld>
            <a:endParaRPr lang="en-US" dirty="0"/>
          </a:p>
        </p:txBody>
      </p:sp>
      <p:pic>
        <p:nvPicPr>
          <p:cNvPr id="4" name="Picture 3">
            <a:extLst>
              <a:ext uri="{FF2B5EF4-FFF2-40B4-BE49-F238E27FC236}">
                <a16:creationId xmlns:a16="http://schemas.microsoft.com/office/drawing/2014/main" id="{D03F1EE2-7F47-4864-9156-3939ADF4996B}"/>
              </a:ext>
            </a:extLst>
          </p:cNvPr>
          <p:cNvPicPr>
            <a:picLocks noChangeAspect="1"/>
          </p:cNvPicPr>
          <p:nvPr/>
        </p:nvPicPr>
        <p:blipFill>
          <a:blip r:embed="rId2"/>
          <a:stretch>
            <a:fillRect/>
          </a:stretch>
        </p:blipFill>
        <p:spPr>
          <a:xfrm>
            <a:off x="230159" y="1976628"/>
            <a:ext cx="8686800" cy="2316042"/>
          </a:xfrm>
          <a:prstGeom prst="rect">
            <a:avLst/>
          </a:prstGeom>
          <a:ln>
            <a:solidFill>
              <a:schemeClr val="tx1"/>
            </a:solidFill>
          </a:ln>
        </p:spPr>
      </p:pic>
      <p:sp>
        <p:nvSpPr>
          <p:cNvPr id="6" name="TextBox 5">
            <a:extLst>
              <a:ext uri="{FF2B5EF4-FFF2-40B4-BE49-F238E27FC236}">
                <a16:creationId xmlns:a16="http://schemas.microsoft.com/office/drawing/2014/main" id="{D30B7607-1F63-4116-BB1B-E3DF2D46A044}"/>
              </a:ext>
            </a:extLst>
          </p:cNvPr>
          <p:cNvSpPr txBox="1"/>
          <p:nvPr/>
        </p:nvSpPr>
        <p:spPr>
          <a:xfrm>
            <a:off x="354841" y="869619"/>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“Normalization Process” tab click “Add a Process”</a:t>
            </a:r>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04A8F6F7-CB47-4568-B74A-32A3663123DA}"/>
              </a:ext>
            </a:extLst>
          </p:cNvPr>
          <p:cNvSpPr/>
          <p:nvPr/>
        </p:nvSpPr>
        <p:spPr>
          <a:xfrm>
            <a:off x="775187" y="3134649"/>
            <a:ext cx="1380184" cy="39356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05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19</a:t>
            </a:fld>
            <a:endParaRPr lang="en-US" dirty="0"/>
          </a:p>
        </p:txBody>
      </p:sp>
      <p:pic>
        <p:nvPicPr>
          <p:cNvPr id="4" name="Picture 3">
            <a:extLst>
              <a:ext uri="{FF2B5EF4-FFF2-40B4-BE49-F238E27FC236}">
                <a16:creationId xmlns:a16="http://schemas.microsoft.com/office/drawing/2014/main" id="{B67BBC32-F87D-4345-BE97-B34D0AAB9AD7}"/>
              </a:ext>
            </a:extLst>
          </p:cNvPr>
          <p:cNvPicPr>
            <a:picLocks noChangeAspect="1"/>
          </p:cNvPicPr>
          <p:nvPr/>
        </p:nvPicPr>
        <p:blipFill>
          <a:blip r:embed="rId2"/>
          <a:stretch>
            <a:fillRect/>
          </a:stretch>
        </p:blipFill>
        <p:spPr>
          <a:xfrm>
            <a:off x="2024607" y="1681885"/>
            <a:ext cx="5166794" cy="2820443"/>
          </a:xfrm>
          <a:prstGeom prst="rect">
            <a:avLst/>
          </a:prstGeom>
          <a:ln>
            <a:solidFill>
              <a:schemeClr val="tx1"/>
            </a:solidFill>
          </a:ln>
        </p:spPr>
      </p:pic>
      <p:sp>
        <p:nvSpPr>
          <p:cNvPr id="6" name="TextBox 5">
            <a:extLst>
              <a:ext uri="{FF2B5EF4-FFF2-40B4-BE49-F238E27FC236}">
                <a16:creationId xmlns:a16="http://schemas.microsoft.com/office/drawing/2014/main" id="{C75F4AA0-0245-440C-9B1C-0E0EA6EA52E6}"/>
              </a:ext>
            </a:extLst>
          </p:cNvPr>
          <p:cNvSpPr txBox="1"/>
          <p:nvPr/>
        </p:nvSpPr>
        <p:spPr>
          <a:xfrm>
            <a:off x="107504" y="699542"/>
            <a:ext cx="878915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Call the Normalization Process whatever you want and click “Next”.</a:t>
            </a:r>
          </a:p>
          <a:p>
            <a:pPr marL="285750" indent="-285750">
              <a:buFont typeface="Arial" panose="020B0604020202020204" pitchFamily="34" charset="0"/>
              <a:buChar char="•"/>
            </a:pPr>
            <a:r>
              <a:rPr lang="en-US" sz="2000" dirty="0"/>
              <a:t>Here we called it “Create Link to Primo in 856 u Process”.  </a:t>
            </a:r>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26463BEC-E66B-475E-9977-9149BD4090F5}"/>
              </a:ext>
            </a:extLst>
          </p:cNvPr>
          <p:cNvSpPr/>
          <p:nvPr/>
        </p:nvSpPr>
        <p:spPr>
          <a:xfrm>
            <a:off x="3034746" y="2571750"/>
            <a:ext cx="2617374" cy="39356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1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3923928" y="267494"/>
            <a:ext cx="5030886" cy="4339766"/>
          </a:xfrm>
        </p:spPr>
        <p:txBody>
          <a:bodyPr>
            <a:normAutofit/>
          </a:bodyPr>
          <a:lstStyle/>
          <a:p>
            <a:r>
              <a:rPr lang="en-US" sz="2000" dirty="0"/>
              <a:t>Introduction</a:t>
            </a:r>
          </a:p>
          <a:p>
            <a:r>
              <a:rPr lang="en-US" sz="2000" dirty="0"/>
              <a:t>Creating the normalization rule</a:t>
            </a:r>
          </a:p>
          <a:p>
            <a:r>
              <a:rPr lang="en-US" sz="2000" dirty="0"/>
              <a:t>Using a normalization processes for import profile</a:t>
            </a:r>
          </a:p>
          <a:p>
            <a:r>
              <a:rPr lang="en-US" sz="2000" dirty="0"/>
              <a:t>Adding the normalization rule to a process</a:t>
            </a:r>
          </a:p>
          <a:p>
            <a:r>
              <a:rPr lang="en-US" sz="2000" dirty="0"/>
              <a:t>Exporting the records with the link to Primo</a:t>
            </a:r>
          </a:p>
        </p:txBody>
      </p:sp>
    </p:spTree>
    <p:extLst>
      <p:ext uri="{BB962C8B-B14F-4D97-AF65-F5344CB8AC3E}">
        <p14:creationId xmlns:p14="http://schemas.microsoft.com/office/powerpoint/2010/main" val="59156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20</a:t>
            </a:fld>
            <a:endParaRPr lang="en-US" dirty="0"/>
          </a:p>
        </p:txBody>
      </p:sp>
      <p:pic>
        <p:nvPicPr>
          <p:cNvPr id="4" name="Picture 3">
            <a:extLst>
              <a:ext uri="{FF2B5EF4-FFF2-40B4-BE49-F238E27FC236}">
                <a16:creationId xmlns:a16="http://schemas.microsoft.com/office/drawing/2014/main" id="{952669B3-1833-4C60-941C-15D9F657F8EB}"/>
              </a:ext>
            </a:extLst>
          </p:cNvPr>
          <p:cNvPicPr>
            <a:picLocks noChangeAspect="1"/>
          </p:cNvPicPr>
          <p:nvPr/>
        </p:nvPicPr>
        <p:blipFill>
          <a:blip r:embed="rId2"/>
          <a:stretch>
            <a:fillRect/>
          </a:stretch>
        </p:blipFill>
        <p:spPr>
          <a:xfrm>
            <a:off x="870946" y="1495123"/>
            <a:ext cx="7115708" cy="1327837"/>
          </a:xfrm>
          <a:prstGeom prst="rect">
            <a:avLst/>
          </a:prstGeom>
          <a:ln>
            <a:solidFill>
              <a:schemeClr val="tx1"/>
            </a:solidFill>
          </a:ln>
        </p:spPr>
      </p:pic>
      <p:sp>
        <p:nvSpPr>
          <p:cNvPr id="6" name="TextBox 5">
            <a:extLst>
              <a:ext uri="{FF2B5EF4-FFF2-40B4-BE49-F238E27FC236}">
                <a16:creationId xmlns:a16="http://schemas.microsoft.com/office/drawing/2014/main" id="{9F271467-963D-4995-BE8B-467957AD2271}"/>
              </a:ext>
            </a:extLst>
          </p:cNvPr>
          <p:cNvSpPr txBox="1"/>
          <p:nvPr/>
        </p:nvSpPr>
        <p:spPr>
          <a:xfrm>
            <a:off x="213424" y="773915"/>
            <a:ext cx="878915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Click “Add Tasks” and choose </a:t>
            </a:r>
            <a:r>
              <a:rPr lang="en-US" sz="1400" dirty="0" err="1"/>
              <a:t>MarcDroolNormalization</a:t>
            </a:r>
            <a:endParaRPr lang="en-US" sz="1400" dirty="0"/>
          </a:p>
          <a:p>
            <a:pPr marL="285750" indent="-285750">
              <a:buFont typeface="Arial" panose="020B0604020202020204" pitchFamily="34" charset="0"/>
              <a:buChar char="•"/>
            </a:pPr>
            <a:r>
              <a:rPr lang="en-US" sz="1400" dirty="0"/>
              <a:t>Click “Next” </a:t>
            </a:r>
          </a:p>
          <a:p>
            <a:pPr marL="285750" indent="-285750">
              <a:buFont typeface="Arial" panose="020B0604020202020204" pitchFamily="34" charset="0"/>
              <a:buChar char="•"/>
            </a:pPr>
            <a:endParaRPr lang="en-US" sz="1400" dirty="0"/>
          </a:p>
        </p:txBody>
      </p:sp>
      <p:sp>
        <p:nvSpPr>
          <p:cNvPr id="7" name="Rectangle 6">
            <a:extLst>
              <a:ext uri="{FF2B5EF4-FFF2-40B4-BE49-F238E27FC236}">
                <a16:creationId xmlns:a16="http://schemas.microsoft.com/office/drawing/2014/main" id="{2E21B9AA-3030-414A-A15D-8FCD9EDAA040}"/>
              </a:ext>
            </a:extLst>
          </p:cNvPr>
          <p:cNvSpPr/>
          <p:nvPr/>
        </p:nvSpPr>
        <p:spPr>
          <a:xfrm>
            <a:off x="7020272" y="2125349"/>
            <a:ext cx="896298" cy="29956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8" name="Picture 7">
            <a:extLst>
              <a:ext uri="{FF2B5EF4-FFF2-40B4-BE49-F238E27FC236}">
                <a16:creationId xmlns:a16="http://schemas.microsoft.com/office/drawing/2014/main" id="{2A0F3CAD-FB1F-4812-B591-F6732D88D602}"/>
              </a:ext>
            </a:extLst>
          </p:cNvPr>
          <p:cNvPicPr>
            <a:picLocks noChangeAspect="1"/>
          </p:cNvPicPr>
          <p:nvPr/>
        </p:nvPicPr>
        <p:blipFill>
          <a:blip r:embed="rId3"/>
          <a:stretch>
            <a:fillRect/>
          </a:stretch>
        </p:blipFill>
        <p:spPr>
          <a:xfrm>
            <a:off x="1564613" y="2931790"/>
            <a:ext cx="5728373" cy="1578686"/>
          </a:xfrm>
          <a:prstGeom prst="rect">
            <a:avLst/>
          </a:prstGeom>
          <a:ln>
            <a:solidFill>
              <a:schemeClr val="tx1"/>
            </a:solidFill>
          </a:ln>
        </p:spPr>
      </p:pic>
      <p:sp>
        <p:nvSpPr>
          <p:cNvPr id="9" name="Rectangle 8">
            <a:extLst>
              <a:ext uri="{FF2B5EF4-FFF2-40B4-BE49-F238E27FC236}">
                <a16:creationId xmlns:a16="http://schemas.microsoft.com/office/drawing/2014/main" id="{6AF2F911-E836-4496-AF10-1A5A4226608A}"/>
              </a:ext>
            </a:extLst>
          </p:cNvPr>
          <p:cNvSpPr/>
          <p:nvPr/>
        </p:nvSpPr>
        <p:spPr>
          <a:xfrm>
            <a:off x="1619672" y="4019285"/>
            <a:ext cx="2026026" cy="21602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Tree>
    <p:extLst>
      <p:ext uri="{BB962C8B-B14F-4D97-AF65-F5344CB8AC3E}">
        <p14:creationId xmlns:p14="http://schemas.microsoft.com/office/powerpoint/2010/main" val="406511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Adding the normalization rule to a process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21</a:t>
            </a:fld>
            <a:endParaRPr lang="en-US" dirty="0"/>
          </a:p>
        </p:txBody>
      </p:sp>
      <p:pic>
        <p:nvPicPr>
          <p:cNvPr id="4" name="Picture 3">
            <a:extLst>
              <a:ext uri="{FF2B5EF4-FFF2-40B4-BE49-F238E27FC236}">
                <a16:creationId xmlns:a16="http://schemas.microsoft.com/office/drawing/2014/main" id="{2CABD2F8-1B4F-4FAE-AC7B-5EFA0897A637}"/>
              </a:ext>
            </a:extLst>
          </p:cNvPr>
          <p:cNvPicPr>
            <a:picLocks noChangeAspect="1"/>
          </p:cNvPicPr>
          <p:nvPr/>
        </p:nvPicPr>
        <p:blipFill>
          <a:blip r:embed="rId2"/>
          <a:stretch>
            <a:fillRect/>
          </a:stretch>
        </p:blipFill>
        <p:spPr>
          <a:xfrm>
            <a:off x="2130055" y="2557089"/>
            <a:ext cx="4887007" cy="2105319"/>
          </a:xfrm>
          <a:prstGeom prst="rect">
            <a:avLst/>
          </a:prstGeom>
          <a:ln>
            <a:solidFill>
              <a:schemeClr val="tx1"/>
            </a:solidFill>
          </a:ln>
        </p:spPr>
      </p:pic>
      <p:sp>
        <p:nvSpPr>
          <p:cNvPr id="6" name="TextBox 5">
            <a:extLst>
              <a:ext uri="{FF2B5EF4-FFF2-40B4-BE49-F238E27FC236}">
                <a16:creationId xmlns:a16="http://schemas.microsoft.com/office/drawing/2014/main" id="{51D5A9EB-5A32-4B2E-9D3A-9E1695EC3CD9}"/>
              </a:ext>
            </a:extLst>
          </p:cNvPr>
          <p:cNvSpPr txBox="1"/>
          <p:nvPr/>
        </p:nvSpPr>
        <p:spPr>
          <a:xfrm>
            <a:off x="354841" y="796518"/>
            <a:ext cx="878915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“Drools File Key” field choose the Normalization Rule we already made, which is called “Create Link to Primo in 856 u”</a:t>
            </a:r>
          </a:p>
          <a:p>
            <a:pPr marL="285750" indent="-285750">
              <a:buFont typeface="Arial" panose="020B0604020202020204" pitchFamily="34" charset="0"/>
              <a:buChar char="•"/>
            </a:pPr>
            <a:r>
              <a:rPr lang="en-US" sz="2000" dirty="0"/>
              <a:t>Save the process</a:t>
            </a:r>
          </a:p>
          <a:p>
            <a:pPr marL="285750" indent="-285750">
              <a:buFont typeface="Arial" panose="020B0604020202020204" pitchFamily="34" charset="0"/>
              <a:buChar char="•"/>
            </a:pPr>
            <a:r>
              <a:rPr lang="en-US" sz="2000" dirty="0"/>
              <a:t>The process can now be used throughout the various places in Alma where normalization processes are used.</a:t>
            </a:r>
          </a:p>
        </p:txBody>
      </p:sp>
      <p:sp>
        <p:nvSpPr>
          <p:cNvPr id="7" name="Rectangle 6">
            <a:extLst>
              <a:ext uri="{FF2B5EF4-FFF2-40B4-BE49-F238E27FC236}">
                <a16:creationId xmlns:a16="http://schemas.microsoft.com/office/drawing/2014/main" id="{CA1811CC-F255-4819-AFD8-1AF580B98FFD}"/>
              </a:ext>
            </a:extLst>
          </p:cNvPr>
          <p:cNvSpPr/>
          <p:nvPr/>
        </p:nvSpPr>
        <p:spPr>
          <a:xfrm>
            <a:off x="2730371" y="4112558"/>
            <a:ext cx="3277237"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98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Exporting the records with the link to Primo</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339413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23</a:t>
            </a:fld>
            <a:endParaRPr lang="en-US" dirty="0"/>
          </a:p>
        </p:txBody>
      </p:sp>
      <p:pic>
        <p:nvPicPr>
          <p:cNvPr id="4" name="Picture 3">
            <a:extLst>
              <a:ext uri="{FF2B5EF4-FFF2-40B4-BE49-F238E27FC236}">
                <a16:creationId xmlns:a16="http://schemas.microsoft.com/office/drawing/2014/main" id="{8E88D990-207F-401E-B582-4D2FA2663F91}"/>
              </a:ext>
            </a:extLst>
          </p:cNvPr>
          <p:cNvPicPr>
            <a:picLocks noChangeAspect="1"/>
          </p:cNvPicPr>
          <p:nvPr/>
        </p:nvPicPr>
        <p:blipFill>
          <a:blip r:embed="rId3"/>
          <a:stretch>
            <a:fillRect/>
          </a:stretch>
        </p:blipFill>
        <p:spPr>
          <a:xfrm>
            <a:off x="70967" y="1713464"/>
            <a:ext cx="8961120" cy="2996738"/>
          </a:xfrm>
          <a:prstGeom prst="rect">
            <a:avLst/>
          </a:prstGeom>
          <a:ln>
            <a:solidFill>
              <a:schemeClr val="tx1"/>
            </a:solidFill>
          </a:ln>
        </p:spPr>
      </p:pic>
      <p:sp>
        <p:nvSpPr>
          <p:cNvPr id="6" name="TextBox 5">
            <a:extLst>
              <a:ext uri="{FF2B5EF4-FFF2-40B4-BE49-F238E27FC236}">
                <a16:creationId xmlns:a16="http://schemas.microsoft.com/office/drawing/2014/main" id="{48956C66-B1FB-46A9-8E09-D4B8009B6EB8}"/>
              </a:ext>
            </a:extLst>
          </p:cNvPr>
          <p:cNvSpPr txBox="1"/>
          <p:nvPr/>
        </p:nvSpPr>
        <p:spPr>
          <a:xfrm>
            <a:off x="245659" y="827949"/>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Create a set of all records which you want to export</a:t>
            </a:r>
          </a:p>
        </p:txBody>
      </p:sp>
      <p:sp>
        <p:nvSpPr>
          <p:cNvPr id="7" name="Rectangle 6">
            <a:extLst>
              <a:ext uri="{FF2B5EF4-FFF2-40B4-BE49-F238E27FC236}">
                <a16:creationId xmlns:a16="http://schemas.microsoft.com/office/drawing/2014/main" id="{BA23DC7F-9EDC-4A58-8478-A3A52B61F5C8}"/>
              </a:ext>
            </a:extLst>
          </p:cNvPr>
          <p:cNvSpPr/>
          <p:nvPr/>
        </p:nvSpPr>
        <p:spPr>
          <a:xfrm>
            <a:off x="8174735" y="2215578"/>
            <a:ext cx="857351" cy="300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5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D24C9A-F04C-470E-865B-473E46EF7FAE}"/>
              </a:ext>
            </a:extLst>
          </p:cNvPr>
          <p:cNvPicPr>
            <a:picLocks noChangeAspect="1"/>
          </p:cNvPicPr>
          <p:nvPr/>
        </p:nvPicPr>
        <p:blipFill>
          <a:blip r:embed="rId3"/>
          <a:stretch>
            <a:fillRect/>
          </a:stretch>
        </p:blipFill>
        <p:spPr>
          <a:xfrm>
            <a:off x="307482" y="1759104"/>
            <a:ext cx="8750808" cy="1682848"/>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24</a:t>
            </a:fld>
            <a:endParaRPr lang="en-US" dirty="0"/>
          </a:p>
        </p:txBody>
      </p:sp>
      <p:sp>
        <p:nvSpPr>
          <p:cNvPr id="4" name="TextBox 3">
            <a:extLst>
              <a:ext uri="{FF2B5EF4-FFF2-40B4-BE49-F238E27FC236}">
                <a16:creationId xmlns:a16="http://schemas.microsoft.com/office/drawing/2014/main" id="{B4D06E9F-D3A0-4D37-A4D6-D18A586D02B2}"/>
              </a:ext>
            </a:extLst>
          </p:cNvPr>
          <p:cNvSpPr txBox="1"/>
          <p:nvPr/>
        </p:nvSpPr>
        <p:spPr>
          <a:xfrm>
            <a:off x="245659" y="797171"/>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set has been created</a:t>
            </a:r>
          </a:p>
        </p:txBody>
      </p:sp>
      <p:sp>
        <p:nvSpPr>
          <p:cNvPr id="6" name="Rectangle 5">
            <a:extLst>
              <a:ext uri="{FF2B5EF4-FFF2-40B4-BE49-F238E27FC236}">
                <a16:creationId xmlns:a16="http://schemas.microsoft.com/office/drawing/2014/main" id="{3CFE94B0-6357-46B6-A4B2-42DE5990EFF0}"/>
              </a:ext>
            </a:extLst>
          </p:cNvPr>
          <p:cNvSpPr/>
          <p:nvPr/>
        </p:nvSpPr>
        <p:spPr>
          <a:xfrm>
            <a:off x="756214" y="3007760"/>
            <a:ext cx="1100018" cy="300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7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25</a:t>
            </a:fld>
            <a:endParaRPr lang="en-US" dirty="0"/>
          </a:p>
        </p:txBody>
      </p:sp>
      <p:pic>
        <p:nvPicPr>
          <p:cNvPr id="4" name="Picture 3">
            <a:extLst>
              <a:ext uri="{FF2B5EF4-FFF2-40B4-BE49-F238E27FC236}">
                <a16:creationId xmlns:a16="http://schemas.microsoft.com/office/drawing/2014/main" id="{6ABB9D04-FF74-41DD-8A72-7D0F14C5F5AB}"/>
              </a:ext>
            </a:extLst>
          </p:cNvPr>
          <p:cNvPicPr>
            <a:picLocks noChangeAspect="1"/>
          </p:cNvPicPr>
          <p:nvPr/>
        </p:nvPicPr>
        <p:blipFill>
          <a:blip r:embed="rId3"/>
          <a:stretch>
            <a:fillRect/>
          </a:stretch>
        </p:blipFill>
        <p:spPr>
          <a:xfrm>
            <a:off x="3275856" y="1535835"/>
            <a:ext cx="2435121" cy="3167012"/>
          </a:xfrm>
          <a:prstGeom prst="rect">
            <a:avLst/>
          </a:prstGeom>
          <a:ln>
            <a:solidFill>
              <a:schemeClr val="accent1"/>
            </a:solidFill>
          </a:ln>
        </p:spPr>
      </p:pic>
      <p:sp>
        <p:nvSpPr>
          <p:cNvPr id="6" name="TextBox 5">
            <a:extLst>
              <a:ext uri="{FF2B5EF4-FFF2-40B4-BE49-F238E27FC236}">
                <a16:creationId xmlns:a16="http://schemas.microsoft.com/office/drawing/2014/main" id="{8F1F445A-7CBF-4717-9FB8-E22711A92412}"/>
              </a:ext>
            </a:extLst>
          </p:cNvPr>
          <p:cNvSpPr txBox="1"/>
          <p:nvPr/>
        </p:nvSpPr>
        <p:spPr>
          <a:xfrm>
            <a:off x="245659" y="827949"/>
            <a:ext cx="861173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Create a general publishing profile which will publish this set.</a:t>
            </a:r>
          </a:p>
          <a:p>
            <a:pPr marL="285750" indent="-285750">
              <a:buFont typeface="Arial" panose="020B0604020202020204" pitchFamily="34" charset="0"/>
              <a:buChar char="•"/>
            </a:pPr>
            <a:r>
              <a:rPr lang="en-US" sz="2000" dirty="0"/>
              <a:t>Resources &gt; Publishing &gt; Publishing Profiles</a:t>
            </a:r>
          </a:p>
        </p:txBody>
      </p:sp>
      <p:sp>
        <p:nvSpPr>
          <p:cNvPr id="7" name="Rectangle 6">
            <a:extLst>
              <a:ext uri="{FF2B5EF4-FFF2-40B4-BE49-F238E27FC236}">
                <a16:creationId xmlns:a16="http://schemas.microsoft.com/office/drawing/2014/main" id="{F573B15D-151C-4894-B05C-BB31995D7629}"/>
              </a:ext>
            </a:extLst>
          </p:cNvPr>
          <p:cNvSpPr/>
          <p:nvPr/>
        </p:nvSpPr>
        <p:spPr>
          <a:xfrm>
            <a:off x="4524001" y="2571751"/>
            <a:ext cx="118394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0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26</a:t>
            </a:fld>
            <a:endParaRPr lang="en-US" dirty="0"/>
          </a:p>
        </p:txBody>
      </p:sp>
      <p:pic>
        <p:nvPicPr>
          <p:cNvPr id="4" name="Picture 3">
            <a:extLst>
              <a:ext uri="{FF2B5EF4-FFF2-40B4-BE49-F238E27FC236}">
                <a16:creationId xmlns:a16="http://schemas.microsoft.com/office/drawing/2014/main" id="{81A342BA-808A-4F46-9607-69C72919CA18}"/>
              </a:ext>
            </a:extLst>
          </p:cNvPr>
          <p:cNvPicPr>
            <a:picLocks noChangeAspect="1"/>
          </p:cNvPicPr>
          <p:nvPr/>
        </p:nvPicPr>
        <p:blipFill>
          <a:blip r:embed="rId3"/>
          <a:stretch>
            <a:fillRect/>
          </a:stretch>
        </p:blipFill>
        <p:spPr>
          <a:xfrm>
            <a:off x="2590992" y="1594298"/>
            <a:ext cx="3422450" cy="1608294"/>
          </a:xfrm>
          <a:prstGeom prst="rect">
            <a:avLst/>
          </a:prstGeom>
          <a:ln>
            <a:solidFill>
              <a:schemeClr val="tx1"/>
            </a:solidFill>
          </a:ln>
        </p:spPr>
      </p:pic>
      <p:sp>
        <p:nvSpPr>
          <p:cNvPr id="6" name="TextBox 5">
            <a:extLst>
              <a:ext uri="{FF2B5EF4-FFF2-40B4-BE49-F238E27FC236}">
                <a16:creationId xmlns:a16="http://schemas.microsoft.com/office/drawing/2014/main" id="{FF3C9260-7E37-4E97-9E01-9D44C4F74866}"/>
              </a:ext>
            </a:extLst>
          </p:cNvPr>
          <p:cNvSpPr txBox="1"/>
          <p:nvPr/>
        </p:nvSpPr>
        <p:spPr>
          <a:xfrm>
            <a:off x="245659" y="827949"/>
            <a:ext cx="861173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Add Profiles &gt; General Profile</a:t>
            </a:r>
          </a:p>
        </p:txBody>
      </p:sp>
      <p:sp>
        <p:nvSpPr>
          <p:cNvPr id="7" name="TextBox 6">
            <a:extLst>
              <a:ext uri="{FF2B5EF4-FFF2-40B4-BE49-F238E27FC236}">
                <a16:creationId xmlns:a16="http://schemas.microsoft.com/office/drawing/2014/main" id="{A13997D0-1DE7-4D67-8F8A-4119D135F7DF}"/>
              </a:ext>
            </a:extLst>
          </p:cNvPr>
          <p:cNvSpPr txBox="1"/>
          <p:nvPr/>
        </p:nvSpPr>
        <p:spPr>
          <a:xfrm>
            <a:off x="395536" y="3435846"/>
            <a:ext cx="8611737"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will call the profile “Publish records with subject feminism and add URL link to Primo”.</a:t>
            </a:r>
          </a:p>
          <a:p>
            <a:pPr marL="285750" indent="-285750">
              <a:buFont typeface="Arial" panose="020B0604020202020204" pitchFamily="34" charset="0"/>
              <a:buChar char="•"/>
            </a:pPr>
            <a:r>
              <a:rPr lang="en-US" sz="2000" dirty="0"/>
              <a:t>It will use the set we created “Subject Feminism”</a:t>
            </a:r>
          </a:p>
          <a:p>
            <a:pPr marL="285750" indent="-285750">
              <a:buFont typeface="Arial" panose="020B0604020202020204" pitchFamily="34" charset="0"/>
              <a:buChar char="•"/>
            </a:pPr>
            <a:r>
              <a:rPr lang="en-US" sz="2000" dirty="0"/>
              <a:t>It will publish to format MARC21 Bibliographic</a:t>
            </a:r>
          </a:p>
        </p:txBody>
      </p:sp>
    </p:spTree>
    <p:extLst>
      <p:ext uri="{BB962C8B-B14F-4D97-AF65-F5344CB8AC3E}">
        <p14:creationId xmlns:p14="http://schemas.microsoft.com/office/powerpoint/2010/main" val="37225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27</a:t>
            </a:fld>
            <a:endParaRPr lang="en-US" dirty="0"/>
          </a:p>
        </p:txBody>
      </p:sp>
      <p:pic>
        <p:nvPicPr>
          <p:cNvPr id="4" name="Picture 3">
            <a:extLst>
              <a:ext uri="{FF2B5EF4-FFF2-40B4-BE49-F238E27FC236}">
                <a16:creationId xmlns:a16="http://schemas.microsoft.com/office/drawing/2014/main" id="{E9E170FF-8CBC-45C4-BDD6-C55A02597424}"/>
              </a:ext>
            </a:extLst>
          </p:cNvPr>
          <p:cNvPicPr>
            <a:picLocks noChangeAspect="1"/>
          </p:cNvPicPr>
          <p:nvPr/>
        </p:nvPicPr>
        <p:blipFill>
          <a:blip r:embed="rId3"/>
          <a:stretch>
            <a:fillRect/>
          </a:stretch>
        </p:blipFill>
        <p:spPr>
          <a:xfrm>
            <a:off x="2019837" y="619784"/>
            <a:ext cx="4176464" cy="4033543"/>
          </a:xfrm>
          <a:prstGeom prst="rect">
            <a:avLst/>
          </a:prstGeom>
          <a:ln>
            <a:solidFill>
              <a:schemeClr val="accent1"/>
            </a:solidFill>
          </a:ln>
        </p:spPr>
      </p:pic>
      <p:sp>
        <p:nvSpPr>
          <p:cNvPr id="6" name="Rectangle 5">
            <a:extLst>
              <a:ext uri="{FF2B5EF4-FFF2-40B4-BE49-F238E27FC236}">
                <a16:creationId xmlns:a16="http://schemas.microsoft.com/office/drawing/2014/main" id="{2BDC3DE7-D41F-48B3-A868-0E66CE0815AB}"/>
              </a:ext>
            </a:extLst>
          </p:cNvPr>
          <p:cNvSpPr/>
          <p:nvPr/>
        </p:nvSpPr>
        <p:spPr>
          <a:xfrm>
            <a:off x="2425263" y="3329496"/>
            <a:ext cx="1833728" cy="191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297DC7-3C0B-4EED-A361-2E02C41D9BFD}"/>
              </a:ext>
            </a:extLst>
          </p:cNvPr>
          <p:cNvSpPr/>
          <p:nvPr/>
        </p:nvSpPr>
        <p:spPr>
          <a:xfrm>
            <a:off x="2339751" y="1350561"/>
            <a:ext cx="3096345" cy="186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92650D-7C57-4D6D-80E7-9F68D8FF4790}"/>
              </a:ext>
            </a:extLst>
          </p:cNvPr>
          <p:cNvSpPr/>
          <p:nvPr/>
        </p:nvSpPr>
        <p:spPr>
          <a:xfrm>
            <a:off x="2339752" y="4346890"/>
            <a:ext cx="1833728" cy="241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ED57BCF-F1C0-42EB-8122-6259AB22D185}"/>
              </a:ext>
            </a:extLst>
          </p:cNvPr>
          <p:cNvSpPr txBox="1"/>
          <p:nvPr/>
        </p:nvSpPr>
        <p:spPr>
          <a:xfrm>
            <a:off x="5989320" y="2597344"/>
            <a:ext cx="2322576" cy="830997"/>
          </a:xfrm>
          <a:prstGeom prst="rect">
            <a:avLst/>
          </a:prstGeom>
          <a:solidFill>
            <a:schemeClr val="bg1"/>
          </a:solidFill>
          <a:ln>
            <a:solidFill>
              <a:schemeClr val="accent1"/>
            </a:solidFill>
          </a:ln>
        </p:spPr>
        <p:txBody>
          <a:bodyPr wrap="square" rtlCol="0">
            <a:spAutoFit/>
          </a:bodyPr>
          <a:lstStyle/>
          <a:p>
            <a:r>
              <a:rPr lang="en-US" sz="1600" dirty="0"/>
              <a:t>We have not scheduled the job.  We will run it manually.</a:t>
            </a:r>
          </a:p>
        </p:txBody>
      </p:sp>
      <p:cxnSp>
        <p:nvCxnSpPr>
          <p:cNvPr id="11" name="Straight Arrow Connector 10">
            <a:extLst>
              <a:ext uri="{FF2B5EF4-FFF2-40B4-BE49-F238E27FC236}">
                <a16:creationId xmlns:a16="http://schemas.microsoft.com/office/drawing/2014/main" id="{63793DFD-DE6E-4ACA-A9A6-57A87F8AB80A}"/>
              </a:ext>
            </a:extLst>
          </p:cNvPr>
          <p:cNvCxnSpPr>
            <a:cxnSpLocks/>
          </p:cNvCxnSpPr>
          <p:nvPr/>
        </p:nvCxnSpPr>
        <p:spPr>
          <a:xfrm flipH="1" flipV="1">
            <a:off x="3635896" y="2571750"/>
            <a:ext cx="2353424" cy="48725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0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28</a:t>
            </a:fld>
            <a:endParaRPr lang="en-US" dirty="0"/>
          </a:p>
        </p:txBody>
      </p:sp>
      <p:pic>
        <p:nvPicPr>
          <p:cNvPr id="4" name="Picture 3">
            <a:extLst>
              <a:ext uri="{FF2B5EF4-FFF2-40B4-BE49-F238E27FC236}">
                <a16:creationId xmlns:a16="http://schemas.microsoft.com/office/drawing/2014/main" id="{AAFB599B-C342-4FF4-8D24-A4792189CC81}"/>
              </a:ext>
            </a:extLst>
          </p:cNvPr>
          <p:cNvPicPr>
            <a:picLocks noChangeAspect="1"/>
          </p:cNvPicPr>
          <p:nvPr/>
        </p:nvPicPr>
        <p:blipFill>
          <a:blip r:embed="rId3"/>
          <a:stretch>
            <a:fillRect/>
          </a:stretch>
        </p:blipFill>
        <p:spPr>
          <a:xfrm>
            <a:off x="3008991" y="1232524"/>
            <a:ext cx="3198025" cy="3381468"/>
          </a:xfrm>
          <a:prstGeom prst="rect">
            <a:avLst/>
          </a:prstGeom>
          <a:ln>
            <a:solidFill>
              <a:schemeClr val="tx1"/>
            </a:solidFill>
          </a:ln>
        </p:spPr>
      </p:pic>
      <p:sp>
        <p:nvSpPr>
          <p:cNvPr id="6" name="TextBox 5">
            <a:extLst>
              <a:ext uri="{FF2B5EF4-FFF2-40B4-BE49-F238E27FC236}">
                <a16:creationId xmlns:a16="http://schemas.microsoft.com/office/drawing/2014/main" id="{F36B7DE5-836D-48B7-9EEA-99E629C93E22}"/>
              </a:ext>
            </a:extLst>
          </p:cNvPr>
          <p:cNvSpPr txBox="1"/>
          <p:nvPr/>
        </p:nvSpPr>
        <p:spPr>
          <a:xfrm>
            <a:off x="245659" y="827949"/>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file will be sent to an FTP server in MARC binary format with prefix “Fem”.</a:t>
            </a:r>
          </a:p>
        </p:txBody>
      </p:sp>
      <p:sp>
        <p:nvSpPr>
          <p:cNvPr id="7" name="Rectangle 6">
            <a:extLst>
              <a:ext uri="{FF2B5EF4-FFF2-40B4-BE49-F238E27FC236}">
                <a16:creationId xmlns:a16="http://schemas.microsoft.com/office/drawing/2014/main" id="{A44C5E78-E63E-4903-B239-135596EB5A82}"/>
              </a:ext>
            </a:extLst>
          </p:cNvPr>
          <p:cNvSpPr/>
          <p:nvPr/>
        </p:nvSpPr>
        <p:spPr>
          <a:xfrm>
            <a:off x="3131839" y="3344899"/>
            <a:ext cx="1913005" cy="300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5E04A7-DD2F-40B3-8A72-EB10DBAB05DB}"/>
              </a:ext>
            </a:extLst>
          </p:cNvPr>
          <p:cNvSpPr/>
          <p:nvPr/>
        </p:nvSpPr>
        <p:spPr>
          <a:xfrm>
            <a:off x="3131840" y="2668179"/>
            <a:ext cx="1913006" cy="300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D875-BA3D-4C0F-AF3C-449765BE14C7}"/>
              </a:ext>
            </a:extLst>
          </p:cNvPr>
          <p:cNvSpPr/>
          <p:nvPr/>
        </p:nvSpPr>
        <p:spPr>
          <a:xfrm>
            <a:off x="3131840" y="1453732"/>
            <a:ext cx="1913005" cy="300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9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29</a:t>
            </a:fld>
            <a:endParaRPr lang="en-US" dirty="0"/>
          </a:p>
        </p:txBody>
      </p:sp>
      <p:pic>
        <p:nvPicPr>
          <p:cNvPr id="4" name="Picture 3">
            <a:extLst>
              <a:ext uri="{FF2B5EF4-FFF2-40B4-BE49-F238E27FC236}">
                <a16:creationId xmlns:a16="http://schemas.microsoft.com/office/drawing/2014/main" id="{F0E98DA8-79FE-4EDB-9F56-EF7FD3D97057}"/>
              </a:ext>
            </a:extLst>
          </p:cNvPr>
          <p:cNvPicPr>
            <a:picLocks noChangeAspect="1"/>
          </p:cNvPicPr>
          <p:nvPr/>
        </p:nvPicPr>
        <p:blipFill>
          <a:blip r:embed="rId3"/>
          <a:stretch>
            <a:fillRect/>
          </a:stretch>
        </p:blipFill>
        <p:spPr>
          <a:xfrm>
            <a:off x="698145" y="1814778"/>
            <a:ext cx="7809049" cy="2383684"/>
          </a:xfrm>
          <a:prstGeom prst="rect">
            <a:avLst/>
          </a:prstGeom>
          <a:ln>
            <a:solidFill>
              <a:schemeClr val="accent1"/>
            </a:solidFill>
          </a:ln>
        </p:spPr>
      </p:pic>
      <p:sp>
        <p:nvSpPr>
          <p:cNvPr id="6" name="TextBox 5">
            <a:extLst>
              <a:ext uri="{FF2B5EF4-FFF2-40B4-BE49-F238E27FC236}">
                <a16:creationId xmlns:a16="http://schemas.microsoft.com/office/drawing/2014/main" id="{C6B22D0D-0F09-4613-AC78-DC5B266B1B57}"/>
              </a:ext>
            </a:extLst>
          </p:cNvPr>
          <p:cNvSpPr txBox="1"/>
          <p:nvPr/>
        </p:nvSpPr>
        <p:spPr>
          <a:xfrm>
            <a:off x="245659" y="827949"/>
            <a:ext cx="861173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second tab of the publishing profile we have defined that the process we created to add the Primo link will be run on the records during export</a:t>
            </a:r>
          </a:p>
        </p:txBody>
      </p:sp>
      <p:sp>
        <p:nvSpPr>
          <p:cNvPr id="7" name="Rectangle 6">
            <a:extLst>
              <a:ext uri="{FF2B5EF4-FFF2-40B4-BE49-F238E27FC236}">
                <a16:creationId xmlns:a16="http://schemas.microsoft.com/office/drawing/2014/main" id="{F4083F0D-055A-47AF-93B8-06427D1093E7}"/>
              </a:ext>
            </a:extLst>
          </p:cNvPr>
          <p:cNvSpPr/>
          <p:nvPr/>
        </p:nvSpPr>
        <p:spPr>
          <a:xfrm>
            <a:off x="1005840" y="3106342"/>
            <a:ext cx="5289591" cy="5878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TextBox 5">
            <a:extLst>
              <a:ext uri="{FF2B5EF4-FFF2-40B4-BE49-F238E27FC236}">
                <a16:creationId xmlns:a16="http://schemas.microsoft.com/office/drawing/2014/main" id="{2C6989EB-5967-49CF-8F9C-7A62A741EB4B}"/>
              </a:ext>
            </a:extLst>
          </p:cNvPr>
          <p:cNvSpPr txBox="1"/>
          <p:nvPr/>
        </p:nvSpPr>
        <p:spPr>
          <a:xfrm>
            <a:off x="179512" y="869619"/>
            <a:ext cx="878915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cases where institutions export bibliographic records to “another” catalog and want to include a link to Primo as part of the record.</a:t>
            </a:r>
            <a:br>
              <a:rPr lang="en-US" sz="2400" dirty="0"/>
            </a:br>
            <a:endParaRPr lang="en-US" sz="2400" dirty="0"/>
          </a:p>
          <a:p>
            <a:pPr marL="285750" indent="-285750">
              <a:buFont typeface="Arial" panose="020B0604020202020204" pitchFamily="34" charset="0"/>
              <a:buChar char="•"/>
            </a:pPr>
            <a:r>
              <a:rPr lang="en-US" sz="2400" dirty="0"/>
              <a:t>In this way the record will be imported to the external catalog and already have a link to view it in Primo.</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30</a:t>
            </a:fld>
            <a:endParaRPr lang="en-US" dirty="0"/>
          </a:p>
        </p:txBody>
      </p:sp>
      <p:pic>
        <p:nvPicPr>
          <p:cNvPr id="4" name="Picture 3">
            <a:extLst>
              <a:ext uri="{FF2B5EF4-FFF2-40B4-BE49-F238E27FC236}">
                <a16:creationId xmlns:a16="http://schemas.microsoft.com/office/drawing/2014/main" id="{4C1711D9-FF3B-410E-8C0C-2847B7DEEAED}"/>
              </a:ext>
            </a:extLst>
          </p:cNvPr>
          <p:cNvPicPr>
            <a:picLocks noChangeAspect="1"/>
          </p:cNvPicPr>
          <p:nvPr/>
        </p:nvPicPr>
        <p:blipFill>
          <a:blip r:embed="rId3"/>
          <a:stretch>
            <a:fillRect/>
          </a:stretch>
        </p:blipFill>
        <p:spPr>
          <a:xfrm>
            <a:off x="1042384" y="3261018"/>
            <a:ext cx="7033250" cy="1470972"/>
          </a:xfrm>
          <a:prstGeom prst="rect">
            <a:avLst/>
          </a:prstGeom>
          <a:ln>
            <a:solidFill>
              <a:schemeClr val="tx1"/>
            </a:solidFill>
          </a:ln>
        </p:spPr>
      </p:pic>
      <p:pic>
        <p:nvPicPr>
          <p:cNvPr id="6" name="Picture 5">
            <a:extLst>
              <a:ext uri="{FF2B5EF4-FFF2-40B4-BE49-F238E27FC236}">
                <a16:creationId xmlns:a16="http://schemas.microsoft.com/office/drawing/2014/main" id="{6416ADB2-C1C0-470E-AAE0-4BCB2961218E}"/>
              </a:ext>
            </a:extLst>
          </p:cNvPr>
          <p:cNvPicPr>
            <a:picLocks noChangeAspect="1"/>
          </p:cNvPicPr>
          <p:nvPr/>
        </p:nvPicPr>
        <p:blipFill>
          <a:blip r:embed="rId4"/>
          <a:stretch>
            <a:fillRect/>
          </a:stretch>
        </p:blipFill>
        <p:spPr>
          <a:xfrm>
            <a:off x="971600" y="1500533"/>
            <a:ext cx="7059231" cy="1503149"/>
          </a:xfrm>
          <a:prstGeom prst="rect">
            <a:avLst/>
          </a:prstGeom>
          <a:ln>
            <a:solidFill>
              <a:schemeClr val="tx1"/>
            </a:solidFill>
          </a:ln>
        </p:spPr>
      </p:pic>
      <p:sp>
        <p:nvSpPr>
          <p:cNvPr id="7" name="TextBox 6">
            <a:extLst>
              <a:ext uri="{FF2B5EF4-FFF2-40B4-BE49-F238E27FC236}">
                <a16:creationId xmlns:a16="http://schemas.microsoft.com/office/drawing/2014/main" id="{4A16AA65-CE62-4DCE-AC8E-2CE24DB4FD84}"/>
              </a:ext>
            </a:extLst>
          </p:cNvPr>
          <p:cNvSpPr txBox="1"/>
          <p:nvPr/>
        </p:nvSpPr>
        <p:spPr>
          <a:xfrm>
            <a:off x="245659" y="732413"/>
            <a:ext cx="861173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Run the publishing profile (we are running it manually because we did not schedule it)</a:t>
            </a:r>
          </a:p>
        </p:txBody>
      </p:sp>
      <p:sp>
        <p:nvSpPr>
          <p:cNvPr id="9" name="Rectangle 8">
            <a:extLst>
              <a:ext uri="{FF2B5EF4-FFF2-40B4-BE49-F238E27FC236}">
                <a16:creationId xmlns:a16="http://schemas.microsoft.com/office/drawing/2014/main" id="{D9ED50B3-4BB9-439E-A5C5-88D0483505AA}"/>
              </a:ext>
            </a:extLst>
          </p:cNvPr>
          <p:cNvSpPr/>
          <p:nvPr/>
        </p:nvSpPr>
        <p:spPr>
          <a:xfrm>
            <a:off x="6574250" y="4288730"/>
            <a:ext cx="774297" cy="4089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C1B3A-4963-4214-A18A-302D05D24098}"/>
              </a:ext>
            </a:extLst>
          </p:cNvPr>
          <p:cNvSpPr/>
          <p:nvPr/>
        </p:nvSpPr>
        <p:spPr>
          <a:xfrm>
            <a:off x="6761348" y="2283718"/>
            <a:ext cx="485724" cy="284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231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31</a:t>
            </a:fld>
            <a:endParaRPr lang="en-US" dirty="0"/>
          </a:p>
        </p:txBody>
      </p:sp>
      <p:pic>
        <p:nvPicPr>
          <p:cNvPr id="4" name="Picture 3">
            <a:extLst>
              <a:ext uri="{FF2B5EF4-FFF2-40B4-BE49-F238E27FC236}">
                <a16:creationId xmlns:a16="http://schemas.microsoft.com/office/drawing/2014/main" id="{DA0BA28E-0072-4725-A7C6-CF86E62BEF0C}"/>
              </a:ext>
            </a:extLst>
          </p:cNvPr>
          <p:cNvPicPr>
            <a:picLocks noChangeAspect="1"/>
          </p:cNvPicPr>
          <p:nvPr/>
        </p:nvPicPr>
        <p:blipFill>
          <a:blip r:embed="rId3"/>
          <a:stretch>
            <a:fillRect/>
          </a:stretch>
        </p:blipFill>
        <p:spPr>
          <a:xfrm>
            <a:off x="594757" y="2771683"/>
            <a:ext cx="7954485" cy="1314633"/>
          </a:xfrm>
          <a:prstGeom prst="rect">
            <a:avLst/>
          </a:prstGeom>
          <a:ln>
            <a:solidFill>
              <a:schemeClr val="tx1"/>
            </a:solidFill>
          </a:ln>
        </p:spPr>
      </p:pic>
      <p:sp>
        <p:nvSpPr>
          <p:cNvPr id="6" name="TextBox 5">
            <a:extLst>
              <a:ext uri="{FF2B5EF4-FFF2-40B4-BE49-F238E27FC236}">
                <a16:creationId xmlns:a16="http://schemas.microsoft.com/office/drawing/2014/main" id="{3BD74536-1DBA-4443-B3DD-4AD2D772A95A}"/>
              </a:ext>
            </a:extLst>
          </p:cNvPr>
          <p:cNvSpPr txBox="1"/>
          <p:nvPr/>
        </p:nvSpPr>
        <p:spPr>
          <a:xfrm>
            <a:off x="245659" y="827949"/>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file is created on the ftp server</a:t>
            </a:r>
          </a:p>
        </p:txBody>
      </p:sp>
      <p:sp>
        <p:nvSpPr>
          <p:cNvPr id="7" name="Rectangle 6">
            <a:extLst>
              <a:ext uri="{FF2B5EF4-FFF2-40B4-BE49-F238E27FC236}">
                <a16:creationId xmlns:a16="http://schemas.microsoft.com/office/drawing/2014/main" id="{E90AC090-FA65-4FAE-A80A-84E9C1E4D7E1}"/>
              </a:ext>
            </a:extLst>
          </p:cNvPr>
          <p:cNvSpPr/>
          <p:nvPr/>
        </p:nvSpPr>
        <p:spPr>
          <a:xfrm>
            <a:off x="594757" y="3685343"/>
            <a:ext cx="6437331"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470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32</a:t>
            </a:fld>
            <a:endParaRPr lang="en-US" dirty="0"/>
          </a:p>
        </p:txBody>
      </p:sp>
      <p:pic>
        <p:nvPicPr>
          <p:cNvPr id="4" name="Picture 3">
            <a:extLst>
              <a:ext uri="{FF2B5EF4-FFF2-40B4-BE49-F238E27FC236}">
                <a16:creationId xmlns:a16="http://schemas.microsoft.com/office/drawing/2014/main" id="{5386FCB7-291E-4AEA-BBB9-D111196E53AD}"/>
              </a:ext>
            </a:extLst>
          </p:cNvPr>
          <p:cNvPicPr>
            <a:picLocks noChangeAspect="1"/>
          </p:cNvPicPr>
          <p:nvPr/>
        </p:nvPicPr>
        <p:blipFill>
          <a:blip r:embed="rId3"/>
          <a:stretch>
            <a:fillRect/>
          </a:stretch>
        </p:blipFill>
        <p:spPr>
          <a:xfrm>
            <a:off x="1902944" y="1374302"/>
            <a:ext cx="5295624" cy="3213147"/>
          </a:xfrm>
          <a:prstGeom prst="rect">
            <a:avLst/>
          </a:prstGeom>
          <a:ln>
            <a:solidFill>
              <a:schemeClr val="accent1"/>
            </a:solidFill>
          </a:ln>
        </p:spPr>
      </p:pic>
      <p:sp>
        <p:nvSpPr>
          <p:cNvPr id="6" name="TextBox 5">
            <a:extLst>
              <a:ext uri="{FF2B5EF4-FFF2-40B4-BE49-F238E27FC236}">
                <a16:creationId xmlns:a16="http://schemas.microsoft.com/office/drawing/2014/main" id="{9F1B1328-A100-4656-AFC1-622B9B95013E}"/>
              </a:ext>
            </a:extLst>
          </p:cNvPr>
          <p:cNvSpPr txBox="1"/>
          <p:nvPr/>
        </p:nvSpPr>
        <p:spPr>
          <a:xfrm>
            <a:off x="245659" y="827949"/>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will look at it in </a:t>
            </a:r>
            <a:r>
              <a:rPr lang="en-US" sz="2000" dirty="0" err="1"/>
              <a:t>MarcBreaker</a:t>
            </a:r>
            <a:r>
              <a:rPr lang="en-US" sz="2000" dirty="0"/>
              <a:t> format in </a:t>
            </a:r>
            <a:r>
              <a:rPr lang="en-US" sz="2000" dirty="0" err="1"/>
              <a:t>MarcEdit</a:t>
            </a:r>
            <a:endParaRPr lang="en-US" sz="2000" dirty="0"/>
          </a:p>
        </p:txBody>
      </p:sp>
      <p:sp>
        <p:nvSpPr>
          <p:cNvPr id="7" name="Rectangle 6">
            <a:extLst>
              <a:ext uri="{FF2B5EF4-FFF2-40B4-BE49-F238E27FC236}">
                <a16:creationId xmlns:a16="http://schemas.microsoft.com/office/drawing/2014/main" id="{2A0D8CE2-6614-43FC-A6EC-43CE0EDB25BE}"/>
              </a:ext>
            </a:extLst>
          </p:cNvPr>
          <p:cNvSpPr/>
          <p:nvPr/>
        </p:nvSpPr>
        <p:spPr>
          <a:xfrm>
            <a:off x="3131840" y="1779663"/>
            <a:ext cx="1234440"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72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33</a:t>
            </a:fld>
            <a:endParaRPr lang="en-US" dirty="0"/>
          </a:p>
        </p:txBody>
      </p:sp>
      <p:pic>
        <p:nvPicPr>
          <p:cNvPr id="4" name="Picture 3">
            <a:extLst>
              <a:ext uri="{FF2B5EF4-FFF2-40B4-BE49-F238E27FC236}">
                <a16:creationId xmlns:a16="http://schemas.microsoft.com/office/drawing/2014/main" id="{55C6CE2C-2B6F-49CD-886B-134F75F33588}"/>
              </a:ext>
            </a:extLst>
          </p:cNvPr>
          <p:cNvPicPr>
            <a:picLocks noChangeAspect="1"/>
          </p:cNvPicPr>
          <p:nvPr/>
        </p:nvPicPr>
        <p:blipFill>
          <a:blip r:embed="rId3"/>
          <a:stretch>
            <a:fillRect/>
          </a:stretch>
        </p:blipFill>
        <p:spPr>
          <a:xfrm>
            <a:off x="291182" y="3592672"/>
            <a:ext cx="8650224" cy="985580"/>
          </a:xfrm>
          <a:prstGeom prst="rect">
            <a:avLst/>
          </a:prstGeom>
          <a:ln>
            <a:solidFill>
              <a:schemeClr val="tx1"/>
            </a:solidFill>
          </a:ln>
        </p:spPr>
      </p:pic>
      <p:pic>
        <p:nvPicPr>
          <p:cNvPr id="6" name="Picture 5">
            <a:extLst>
              <a:ext uri="{FF2B5EF4-FFF2-40B4-BE49-F238E27FC236}">
                <a16:creationId xmlns:a16="http://schemas.microsoft.com/office/drawing/2014/main" id="{05E3EEB6-15D6-4116-87EF-BB6D3F9FF9E5}"/>
              </a:ext>
            </a:extLst>
          </p:cNvPr>
          <p:cNvPicPr>
            <a:picLocks noChangeAspect="1"/>
          </p:cNvPicPr>
          <p:nvPr/>
        </p:nvPicPr>
        <p:blipFill>
          <a:blip r:embed="rId4"/>
          <a:stretch>
            <a:fillRect/>
          </a:stretch>
        </p:blipFill>
        <p:spPr>
          <a:xfrm>
            <a:off x="247046" y="1424276"/>
            <a:ext cx="8649907" cy="1076475"/>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1266160A-27B7-40B3-A8BA-B66F604A1B83}"/>
              </a:ext>
            </a:extLst>
          </p:cNvPr>
          <p:cNvSpPr txBox="1"/>
          <p:nvPr/>
        </p:nvSpPr>
        <p:spPr>
          <a:xfrm>
            <a:off x="245659" y="827949"/>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URL with link to Primo has been added to all records, for example:</a:t>
            </a:r>
          </a:p>
        </p:txBody>
      </p:sp>
      <p:sp>
        <p:nvSpPr>
          <p:cNvPr id="9" name="TextBox 8">
            <a:extLst>
              <a:ext uri="{FF2B5EF4-FFF2-40B4-BE49-F238E27FC236}">
                <a16:creationId xmlns:a16="http://schemas.microsoft.com/office/drawing/2014/main" id="{3B57BFD5-AB90-44B1-8235-A24E73862EC8}"/>
              </a:ext>
            </a:extLst>
          </p:cNvPr>
          <p:cNvSpPr txBox="1"/>
          <p:nvPr/>
        </p:nvSpPr>
        <p:spPr>
          <a:xfrm>
            <a:off x="6878472" y="827949"/>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4DAAA76C-8169-4931-A6B3-4E8300D6F491}"/>
              </a:ext>
            </a:extLst>
          </p:cNvPr>
          <p:cNvSpPr/>
          <p:nvPr/>
        </p:nvSpPr>
        <p:spPr>
          <a:xfrm>
            <a:off x="291182" y="2214846"/>
            <a:ext cx="8569735" cy="334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 name="Rectangle 10">
            <a:extLst>
              <a:ext uri="{FF2B5EF4-FFF2-40B4-BE49-F238E27FC236}">
                <a16:creationId xmlns:a16="http://schemas.microsoft.com/office/drawing/2014/main" id="{2D2BE770-53EC-46B3-B958-5E3EA0519F47}"/>
              </a:ext>
            </a:extLst>
          </p:cNvPr>
          <p:cNvSpPr/>
          <p:nvPr/>
        </p:nvSpPr>
        <p:spPr>
          <a:xfrm>
            <a:off x="291182" y="4330463"/>
            <a:ext cx="8545518" cy="31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45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Exporting the records with the link to Primo</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34</a:t>
            </a:fld>
            <a:endParaRPr lang="en-US" dirty="0"/>
          </a:p>
        </p:txBody>
      </p:sp>
      <p:pic>
        <p:nvPicPr>
          <p:cNvPr id="4" name="Picture 3">
            <a:extLst>
              <a:ext uri="{FF2B5EF4-FFF2-40B4-BE49-F238E27FC236}">
                <a16:creationId xmlns:a16="http://schemas.microsoft.com/office/drawing/2014/main" id="{F13F8EF5-3CBE-499E-AF6B-D3CA3947F9AB}"/>
              </a:ext>
            </a:extLst>
          </p:cNvPr>
          <p:cNvPicPr>
            <a:picLocks noChangeAspect="1"/>
          </p:cNvPicPr>
          <p:nvPr/>
        </p:nvPicPr>
        <p:blipFill>
          <a:blip r:embed="rId3"/>
          <a:stretch>
            <a:fillRect/>
          </a:stretch>
        </p:blipFill>
        <p:spPr>
          <a:xfrm>
            <a:off x="1327181" y="1347614"/>
            <a:ext cx="6448691" cy="3263327"/>
          </a:xfrm>
          <a:prstGeom prst="rect">
            <a:avLst/>
          </a:prstGeom>
          <a:ln>
            <a:solidFill>
              <a:schemeClr val="tx1"/>
            </a:solidFill>
          </a:ln>
        </p:spPr>
      </p:pic>
      <p:sp>
        <p:nvSpPr>
          <p:cNvPr id="6" name="TextBox 5">
            <a:extLst>
              <a:ext uri="{FF2B5EF4-FFF2-40B4-BE49-F238E27FC236}">
                <a16:creationId xmlns:a16="http://schemas.microsoft.com/office/drawing/2014/main" id="{6181726E-2910-4CCE-A1F0-4A083D230898}"/>
              </a:ext>
            </a:extLst>
          </p:cNvPr>
          <p:cNvSpPr txBox="1"/>
          <p:nvPr/>
        </p:nvSpPr>
        <p:spPr>
          <a:xfrm>
            <a:off x="245657" y="775265"/>
            <a:ext cx="86117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URL in the 856 field is a valid URL.</a:t>
            </a:r>
          </a:p>
        </p:txBody>
      </p:sp>
      <p:sp>
        <p:nvSpPr>
          <p:cNvPr id="7" name="Rectangle 6">
            <a:extLst>
              <a:ext uri="{FF2B5EF4-FFF2-40B4-BE49-F238E27FC236}">
                <a16:creationId xmlns:a16="http://schemas.microsoft.com/office/drawing/2014/main" id="{D82CEFDC-625A-4E6C-B080-D43D960EBDE2}"/>
              </a:ext>
            </a:extLst>
          </p:cNvPr>
          <p:cNvSpPr/>
          <p:nvPr/>
        </p:nvSpPr>
        <p:spPr>
          <a:xfrm>
            <a:off x="1287142" y="1289737"/>
            <a:ext cx="6030150" cy="334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33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TextBox 6">
            <a:extLst>
              <a:ext uri="{FF2B5EF4-FFF2-40B4-BE49-F238E27FC236}">
                <a16:creationId xmlns:a16="http://schemas.microsoft.com/office/drawing/2014/main" id="{F629A518-B8D1-441A-A5FB-DD95737F73E6}"/>
              </a:ext>
            </a:extLst>
          </p:cNvPr>
          <p:cNvSpPr txBox="1"/>
          <p:nvPr/>
        </p:nvSpPr>
        <p:spPr>
          <a:xfrm>
            <a:off x="354841" y="869619"/>
            <a:ext cx="878915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This can be done as follows: </a:t>
            </a:r>
          </a:p>
          <a:p>
            <a:pPr marL="514350" indent="-514350">
              <a:buFont typeface="+mj-lt"/>
              <a:buAutoNum type="arabicPeriod"/>
            </a:pPr>
            <a:r>
              <a:rPr lang="en-US" dirty="0"/>
              <a:t>Create a normalization rule which adds the link to Primo</a:t>
            </a:r>
          </a:p>
          <a:p>
            <a:pPr marL="457200" indent="-457200">
              <a:buFont typeface="+mj-lt"/>
              <a:buAutoNum type="arabicPeriod"/>
            </a:pPr>
            <a:r>
              <a:rPr lang="en-US" dirty="0"/>
              <a:t>Put the normalization rule in a normalization process</a:t>
            </a:r>
          </a:p>
          <a:p>
            <a:endParaRPr lang="en-US" dirty="0"/>
          </a:p>
          <a:p>
            <a:r>
              <a:rPr lang="en-US" dirty="0"/>
              <a:t>Option 1</a:t>
            </a:r>
          </a:p>
          <a:p>
            <a:pPr marL="514350" indent="-514350">
              <a:buFont typeface="+mj-lt"/>
              <a:buAutoNum type="arabicPeriod" startAt="3"/>
            </a:pPr>
            <a:r>
              <a:rPr lang="en-US" dirty="0"/>
              <a:t>Run the normalization process as part of the export</a:t>
            </a:r>
          </a:p>
          <a:p>
            <a:endParaRPr lang="en-US" dirty="0"/>
          </a:p>
          <a:p>
            <a:r>
              <a:rPr lang="en-US" dirty="0"/>
              <a:t>Option 2</a:t>
            </a:r>
          </a:p>
          <a:p>
            <a:pPr marL="514350" indent="-514350">
              <a:buFont typeface="+mj-lt"/>
              <a:buAutoNum type="arabicPeriod" startAt="3"/>
            </a:pPr>
            <a:r>
              <a:rPr lang="en-US" dirty="0"/>
              <a:t>Run the normalization process on the actual records in Alma so they include the link to Primo “always”</a:t>
            </a:r>
          </a:p>
          <a:p>
            <a:pPr marL="514350" indent="-514350">
              <a:buFont typeface="+mj-lt"/>
              <a:buAutoNum type="arabicPeriod" startAt="3"/>
            </a:pPr>
            <a:r>
              <a:rPr lang="en-US" dirty="0"/>
              <a:t>Export the records (which already have the link to Primo)</a:t>
            </a:r>
          </a:p>
          <a:p>
            <a:endParaRPr lang="en-US" dirty="0"/>
          </a:p>
          <a:p>
            <a:r>
              <a:rPr lang="en-US" dirty="0"/>
              <a:t>In this presentation we will do option 1 (we will not update the records in Alma, we will update only the exported record)</a:t>
            </a:r>
          </a:p>
        </p:txBody>
      </p:sp>
    </p:spTree>
    <p:extLst>
      <p:ext uri="{BB962C8B-B14F-4D97-AF65-F5344CB8AC3E}">
        <p14:creationId xmlns:p14="http://schemas.microsoft.com/office/powerpoint/2010/main" val="331522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789943" cy="1240583"/>
          </a:xfrm>
        </p:spPr>
        <p:txBody>
          <a:bodyPr/>
          <a:lstStyle/>
          <a:p>
            <a:r>
              <a:rPr lang="en-US" dirty="0"/>
              <a:t>Creating the normalization rule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0978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sp>
        <p:nvSpPr>
          <p:cNvPr id="6" name="TextBox 5">
            <a:extLst>
              <a:ext uri="{FF2B5EF4-FFF2-40B4-BE49-F238E27FC236}">
                <a16:creationId xmlns:a16="http://schemas.microsoft.com/office/drawing/2014/main" id="{98A6610F-CEA9-4735-A2B4-2A1B48418BF1}"/>
              </a:ext>
            </a:extLst>
          </p:cNvPr>
          <p:cNvSpPr txBox="1"/>
          <p:nvPr/>
        </p:nvSpPr>
        <p:spPr>
          <a:xfrm>
            <a:off x="179512" y="869619"/>
            <a:ext cx="878915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First we need to get the syntax of searching Primo for a specific record</a:t>
            </a:r>
            <a:br>
              <a:rPr lang="en-US" sz="2000" dirty="0"/>
            </a:br>
            <a:endParaRPr lang="en-US" sz="2000" dirty="0"/>
          </a:p>
          <a:p>
            <a:pPr marL="285750" indent="-285750">
              <a:buFont typeface="Arial" panose="020B0604020202020204" pitchFamily="34" charset="0"/>
              <a:buChar char="•"/>
            </a:pPr>
            <a:r>
              <a:rPr lang="en-US" sz="2000" dirty="0"/>
              <a:t>Then we need to make the normalization rule create a field with that syntax</a:t>
            </a:r>
            <a:br>
              <a:rPr lang="en-US" sz="2000" dirty="0"/>
            </a:br>
            <a:endParaRPr lang="en-US" sz="2000" dirty="0"/>
          </a:p>
          <a:p>
            <a:pPr marL="285750" indent="-285750">
              <a:buFont typeface="Arial" panose="020B0604020202020204" pitchFamily="34" charset="0"/>
              <a:buChar char="•"/>
            </a:pPr>
            <a:r>
              <a:rPr lang="en-US" sz="2000" dirty="0"/>
              <a:t>If you are using Primo VE then you can search for the record in Alma and select “Display in Discovery”.</a:t>
            </a:r>
            <a:br>
              <a:rPr lang="en-US" sz="2000" dirty="0"/>
            </a:br>
            <a:endParaRPr lang="en-US" sz="2000" dirty="0"/>
          </a:p>
          <a:p>
            <a:pPr marL="285750" indent="-285750">
              <a:buFont typeface="Arial" panose="020B0604020202020204" pitchFamily="34" charset="0"/>
              <a:buChar char="•"/>
            </a:pPr>
            <a:r>
              <a:rPr lang="en-US" sz="2000" dirty="0"/>
              <a:t>If you are not using Primo VE then you can search Primo via the MMSID or other field which you will want in the link to Primo.</a:t>
            </a:r>
          </a:p>
        </p:txBody>
      </p:sp>
    </p:spTree>
    <p:extLst>
      <p:ext uri="{BB962C8B-B14F-4D97-AF65-F5344CB8AC3E}">
        <p14:creationId xmlns:p14="http://schemas.microsoft.com/office/powerpoint/2010/main" val="203163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pic>
        <p:nvPicPr>
          <p:cNvPr id="9" name="Picture 8">
            <a:extLst>
              <a:ext uri="{FF2B5EF4-FFF2-40B4-BE49-F238E27FC236}">
                <a16:creationId xmlns:a16="http://schemas.microsoft.com/office/drawing/2014/main" id="{B964DB53-6E07-48A4-BA7C-D58C330BAF1E}"/>
              </a:ext>
            </a:extLst>
          </p:cNvPr>
          <p:cNvPicPr>
            <a:picLocks noChangeAspect="1"/>
          </p:cNvPicPr>
          <p:nvPr/>
        </p:nvPicPr>
        <p:blipFill>
          <a:blip r:embed="rId2"/>
          <a:stretch>
            <a:fillRect/>
          </a:stretch>
        </p:blipFill>
        <p:spPr>
          <a:xfrm>
            <a:off x="127186" y="2149250"/>
            <a:ext cx="8686800" cy="2234345"/>
          </a:xfrm>
          <a:prstGeom prst="rect">
            <a:avLst/>
          </a:prstGeom>
          <a:ln>
            <a:solidFill>
              <a:schemeClr val="accent1"/>
            </a:solidFill>
          </a:ln>
        </p:spPr>
      </p:pic>
      <p:sp>
        <p:nvSpPr>
          <p:cNvPr id="11" name="TextBox 10">
            <a:extLst>
              <a:ext uri="{FF2B5EF4-FFF2-40B4-BE49-F238E27FC236}">
                <a16:creationId xmlns:a16="http://schemas.microsoft.com/office/drawing/2014/main" id="{FC7EFCA0-2E97-461C-AE26-33259F36EB17}"/>
              </a:ext>
            </a:extLst>
          </p:cNvPr>
          <p:cNvSpPr txBox="1"/>
          <p:nvPr/>
        </p:nvSpPr>
        <p:spPr>
          <a:xfrm>
            <a:off x="251520" y="869619"/>
            <a:ext cx="8789159" cy="830997"/>
          </a:xfrm>
          <a:prstGeom prst="rect">
            <a:avLst/>
          </a:prstGeom>
          <a:noFill/>
        </p:spPr>
        <p:txBody>
          <a:bodyPr wrap="square" rtlCol="0">
            <a:spAutoFit/>
          </a:bodyPr>
          <a:lstStyle/>
          <a:p>
            <a:r>
              <a:rPr lang="en-US" sz="2400" dirty="0"/>
              <a:t>If you are using Primo VE then you can get the link by searching Alma for a record and choosing “Display in Discovery</a:t>
            </a:r>
          </a:p>
        </p:txBody>
      </p:sp>
      <p:cxnSp>
        <p:nvCxnSpPr>
          <p:cNvPr id="12" name="Straight Arrow Connector 11">
            <a:extLst>
              <a:ext uri="{FF2B5EF4-FFF2-40B4-BE49-F238E27FC236}">
                <a16:creationId xmlns:a16="http://schemas.microsoft.com/office/drawing/2014/main" id="{58D6C413-DD33-4B31-BF80-C30DDE849386}"/>
              </a:ext>
            </a:extLst>
          </p:cNvPr>
          <p:cNvCxnSpPr/>
          <p:nvPr/>
        </p:nvCxnSpPr>
        <p:spPr bwMode="auto">
          <a:xfrm flipV="1">
            <a:off x="7095744" y="4223291"/>
            <a:ext cx="529046" cy="123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1DBF5705-7141-4283-B469-ED1C84700EA9}"/>
              </a:ext>
            </a:extLst>
          </p:cNvPr>
          <p:cNvCxnSpPr/>
          <p:nvPr/>
        </p:nvCxnSpPr>
        <p:spPr bwMode="auto">
          <a:xfrm>
            <a:off x="7095744" y="3502768"/>
            <a:ext cx="0" cy="720523"/>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F6844C21-1910-4DB8-BB42-F808E43DF5B9}"/>
              </a:ext>
            </a:extLst>
          </p:cNvPr>
          <p:cNvSpPr/>
          <p:nvPr/>
        </p:nvSpPr>
        <p:spPr bwMode="auto">
          <a:xfrm>
            <a:off x="7699248" y="4091367"/>
            <a:ext cx="1088322" cy="2922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166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pic>
        <p:nvPicPr>
          <p:cNvPr id="9" name="Picture 8">
            <a:extLst>
              <a:ext uri="{FF2B5EF4-FFF2-40B4-BE49-F238E27FC236}">
                <a16:creationId xmlns:a16="http://schemas.microsoft.com/office/drawing/2014/main" id="{84C3D1EC-5E63-4400-8EDB-35FA47188AE6}"/>
              </a:ext>
            </a:extLst>
          </p:cNvPr>
          <p:cNvPicPr>
            <a:picLocks noChangeAspect="1"/>
          </p:cNvPicPr>
          <p:nvPr/>
        </p:nvPicPr>
        <p:blipFill>
          <a:blip r:embed="rId2"/>
          <a:stretch>
            <a:fillRect/>
          </a:stretch>
        </p:blipFill>
        <p:spPr>
          <a:xfrm>
            <a:off x="1907704" y="1221603"/>
            <a:ext cx="5206258" cy="3390218"/>
          </a:xfrm>
          <a:prstGeom prst="rect">
            <a:avLst/>
          </a:prstGeom>
          <a:ln>
            <a:solidFill>
              <a:schemeClr val="accent1"/>
            </a:solidFill>
          </a:ln>
        </p:spPr>
      </p:pic>
      <p:sp>
        <p:nvSpPr>
          <p:cNvPr id="10" name="TextBox 9">
            <a:extLst>
              <a:ext uri="{FF2B5EF4-FFF2-40B4-BE49-F238E27FC236}">
                <a16:creationId xmlns:a16="http://schemas.microsoft.com/office/drawing/2014/main" id="{ABD4709F-074D-48E7-9BCA-6E708D5E4350}"/>
              </a:ext>
            </a:extLst>
          </p:cNvPr>
          <p:cNvSpPr txBox="1"/>
          <p:nvPr/>
        </p:nvSpPr>
        <p:spPr>
          <a:xfrm>
            <a:off x="395536" y="702345"/>
            <a:ext cx="8789159" cy="461665"/>
          </a:xfrm>
          <a:prstGeom prst="rect">
            <a:avLst/>
          </a:prstGeom>
          <a:noFill/>
        </p:spPr>
        <p:txBody>
          <a:bodyPr wrap="square" rtlCol="0">
            <a:spAutoFit/>
          </a:bodyPr>
          <a:lstStyle/>
          <a:p>
            <a:r>
              <a:rPr lang="en-US" sz="2400" dirty="0"/>
              <a:t>Now we see the URL</a:t>
            </a:r>
          </a:p>
        </p:txBody>
      </p:sp>
      <p:cxnSp>
        <p:nvCxnSpPr>
          <p:cNvPr id="11" name="Straight Arrow Connector 10">
            <a:extLst>
              <a:ext uri="{FF2B5EF4-FFF2-40B4-BE49-F238E27FC236}">
                <a16:creationId xmlns:a16="http://schemas.microsoft.com/office/drawing/2014/main" id="{51D1CD15-EA2B-4341-84EC-6240B47EB511}"/>
              </a:ext>
            </a:extLst>
          </p:cNvPr>
          <p:cNvCxnSpPr/>
          <p:nvPr/>
        </p:nvCxnSpPr>
        <p:spPr bwMode="auto">
          <a:xfrm flipH="1">
            <a:off x="5750760" y="1411714"/>
            <a:ext cx="4054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01765EC7-C0B0-4D65-993C-B0D68CCB52AB}"/>
              </a:ext>
            </a:extLst>
          </p:cNvPr>
          <p:cNvCxnSpPr/>
          <p:nvPr/>
        </p:nvCxnSpPr>
        <p:spPr bwMode="auto">
          <a:xfrm>
            <a:off x="6156176" y="1419622"/>
            <a:ext cx="0" cy="720523"/>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3329BB84-481B-4DFD-B2FD-4FE5BCA795AF}"/>
              </a:ext>
            </a:extLst>
          </p:cNvPr>
          <p:cNvSpPr/>
          <p:nvPr/>
        </p:nvSpPr>
        <p:spPr bwMode="auto">
          <a:xfrm>
            <a:off x="1882164" y="1279873"/>
            <a:ext cx="3841964" cy="27824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48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Creating the normalization rule</a:t>
            </a:r>
          </a:p>
        </p:txBody>
      </p:sp>
      <p:sp>
        <p:nvSpPr>
          <p:cNvPr id="12" name="TextBox 11">
            <a:extLst>
              <a:ext uri="{FF2B5EF4-FFF2-40B4-BE49-F238E27FC236}">
                <a16:creationId xmlns:a16="http://schemas.microsoft.com/office/drawing/2014/main" id="{084B240A-27B1-4BA2-BE19-6C78652762D3}"/>
              </a:ext>
            </a:extLst>
          </p:cNvPr>
          <p:cNvSpPr txBox="1"/>
          <p:nvPr/>
        </p:nvSpPr>
        <p:spPr>
          <a:xfrm>
            <a:off x="354840" y="832696"/>
            <a:ext cx="8789159" cy="400110"/>
          </a:xfrm>
          <a:prstGeom prst="rect">
            <a:avLst/>
          </a:prstGeom>
          <a:noFill/>
        </p:spPr>
        <p:txBody>
          <a:bodyPr wrap="square" rtlCol="0">
            <a:spAutoFit/>
          </a:bodyPr>
          <a:lstStyle/>
          <a:p>
            <a:r>
              <a:rPr lang="en-US" sz="2000" dirty="0"/>
              <a:t>This is the URL (for MMSID  997520575702341):</a:t>
            </a:r>
          </a:p>
        </p:txBody>
      </p:sp>
      <p:sp>
        <p:nvSpPr>
          <p:cNvPr id="13" name="TextBox 12">
            <a:extLst>
              <a:ext uri="{FF2B5EF4-FFF2-40B4-BE49-F238E27FC236}">
                <a16:creationId xmlns:a16="http://schemas.microsoft.com/office/drawing/2014/main" id="{815C6E09-6F0A-4BA0-B914-4FE040A902C6}"/>
              </a:ext>
            </a:extLst>
          </p:cNvPr>
          <p:cNvSpPr txBox="1"/>
          <p:nvPr/>
        </p:nvSpPr>
        <p:spPr>
          <a:xfrm>
            <a:off x="215277" y="1338400"/>
            <a:ext cx="8789159" cy="707886"/>
          </a:xfrm>
          <a:prstGeom prst="rect">
            <a:avLst/>
          </a:prstGeom>
          <a:noFill/>
        </p:spPr>
        <p:txBody>
          <a:bodyPr wrap="square" rtlCol="0">
            <a:spAutoFit/>
          </a:bodyPr>
          <a:lstStyle/>
          <a:p>
            <a:r>
              <a:rPr lang="en-US" sz="2000" dirty="0">
                <a:hlinkClick r:id="rId2"/>
              </a:rPr>
              <a:t>https://mines.primo.exlibrisgroup.com/discovery/fulldisplay?docid=alma997539700902341&amp;context=U&amp;vid=01COLSCHL_INST:MINES&amp;lang=en</a:t>
            </a:r>
            <a:r>
              <a:rPr lang="en-US" sz="2000" dirty="0"/>
              <a:t> </a:t>
            </a:r>
          </a:p>
        </p:txBody>
      </p:sp>
      <p:sp>
        <p:nvSpPr>
          <p:cNvPr id="14" name="TextBox 13">
            <a:extLst>
              <a:ext uri="{FF2B5EF4-FFF2-40B4-BE49-F238E27FC236}">
                <a16:creationId xmlns:a16="http://schemas.microsoft.com/office/drawing/2014/main" id="{6EA685AA-4462-4652-95F0-50208F7FF809}"/>
              </a:ext>
            </a:extLst>
          </p:cNvPr>
          <p:cNvSpPr txBox="1"/>
          <p:nvPr/>
        </p:nvSpPr>
        <p:spPr>
          <a:xfrm>
            <a:off x="414045" y="2287523"/>
            <a:ext cx="8391629" cy="2554545"/>
          </a:xfrm>
          <a:prstGeom prst="rect">
            <a:avLst/>
          </a:prstGeom>
          <a:noFill/>
        </p:spPr>
        <p:txBody>
          <a:bodyPr wrap="square" rtlCol="0">
            <a:spAutoFit/>
          </a:bodyPr>
          <a:lstStyle/>
          <a:p>
            <a:r>
              <a:rPr lang="en-US" sz="2000" dirty="0"/>
              <a:t>So we need to do as follows:</a:t>
            </a:r>
          </a:p>
          <a:p>
            <a:pPr marL="457200" indent="-457200">
              <a:buFont typeface="+mj-lt"/>
              <a:buAutoNum type="arabicPeriod"/>
            </a:pPr>
            <a:r>
              <a:rPr lang="en-US" sz="2000" dirty="0"/>
              <a:t>Put the MMSID in the 856 u.  It can be copied from 001</a:t>
            </a:r>
            <a:br>
              <a:rPr lang="en-US" sz="2000" dirty="0"/>
            </a:br>
            <a:endParaRPr lang="en-US" sz="2000" dirty="0"/>
          </a:p>
          <a:p>
            <a:pPr marL="457200" indent="-457200">
              <a:buFont typeface="+mj-lt"/>
              <a:buAutoNum type="arabicPeriod"/>
            </a:pPr>
            <a:r>
              <a:rPr lang="en-US" sz="2000" dirty="0"/>
              <a:t>Prefix the MMSID with add this text:</a:t>
            </a:r>
            <a:br>
              <a:rPr lang="en-US" sz="2000" dirty="0"/>
            </a:br>
            <a:r>
              <a:rPr lang="en-US" sz="2000" dirty="0">
                <a:hlinkClick r:id="rId3"/>
              </a:rPr>
              <a:t>https://mines.primo.exlibrisgroup.com/discovery/fulldisplay?docid=alma</a:t>
            </a:r>
            <a:br>
              <a:rPr lang="en-US" sz="2000" dirty="0"/>
            </a:br>
            <a:endParaRPr lang="en-US" sz="2000" dirty="0"/>
          </a:p>
          <a:p>
            <a:pPr marL="457200" indent="-457200">
              <a:buFont typeface="+mj-lt"/>
              <a:buAutoNum type="arabicPeriod"/>
            </a:pPr>
            <a:r>
              <a:rPr lang="en-US" sz="2000" dirty="0"/>
              <a:t>Suffix the MMSID with this text:</a:t>
            </a:r>
            <a:br>
              <a:rPr lang="en-US" sz="2000" dirty="0"/>
            </a:br>
            <a:r>
              <a:rPr lang="en-US" sz="2000" dirty="0"/>
              <a:t>&amp;context=</a:t>
            </a:r>
            <a:r>
              <a:rPr lang="en-US" sz="2000" dirty="0" err="1"/>
              <a:t>U&amp;vid</a:t>
            </a:r>
            <a:r>
              <a:rPr lang="en-US" sz="2000" dirty="0"/>
              <a:t>=01COLSCHL_INST:MINES&amp;lang=</a:t>
            </a:r>
            <a:r>
              <a:rPr lang="en-US" sz="2000" dirty="0" err="1"/>
              <a:t>en</a:t>
            </a:r>
            <a:endParaRPr lang="en-US" sz="2000" dirty="0"/>
          </a:p>
        </p:txBody>
      </p:sp>
    </p:spTree>
    <p:extLst>
      <p:ext uri="{BB962C8B-B14F-4D97-AF65-F5344CB8AC3E}">
        <p14:creationId xmlns:p14="http://schemas.microsoft.com/office/powerpoint/2010/main" val="146828212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6361</TotalTime>
  <Words>1381</Words>
  <Application>Microsoft Office PowerPoint</Application>
  <PresentationFormat>On-screen Show (16:9)</PresentationFormat>
  <Paragraphs>191</Paragraphs>
  <Slides>35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IGeLU_2016_16X9 (1)</vt:lpstr>
      <vt:lpstr>How to use a normalization rule in a General Publishing Profile to add a link to Primo during export</vt:lpstr>
      <vt:lpstr>PowerPoint Presentation</vt:lpstr>
      <vt:lpstr>Introduction</vt:lpstr>
      <vt:lpstr>Introduction</vt:lpstr>
      <vt:lpstr>Creating the normalization rule</vt:lpstr>
      <vt:lpstr>Creating the normalization rule</vt:lpstr>
      <vt:lpstr>Creating the normalization rule</vt:lpstr>
      <vt:lpstr>Creating the normalization rule</vt:lpstr>
      <vt:lpstr>Creating the normalization rule</vt:lpstr>
      <vt:lpstr>Creating the normalization rule</vt:lpstr>
      <vt:lpstr>Creating the normalization rule</vt:lpstr>
      <vt:lpstr>Creating the normalization rule</vt:lpstr>
      <vt:lpstr>Creating the normalization rule</vt:lpstr>
      <vt:lpstr>Creating the normalization rule</vt:lpstr>
      <vt:lpstr>Adding the normalization rule to a process</vt:lpstr>
      <vt:lpstr>Adding the normalization rule to a process</vt:lpstr>
      <vt:lpstr>Adding the normalization rule to a process</vt:lpstr>
      <vt:lpstr>Adding the normalization rule to a process</vt:lpstr>
      <vt:lpstr>Adding the normalization rule to a process</vt:lpstr>
      <vt:lpstr>Adding the normalization rule to a process</vt:lpstr>
      <vt:lpstr>Adding the normalization rule to a process</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Exporting the records with the link to Primo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452</cp:revision>
  <dcterms:created xsi:type="dcterms:W3CDTF">2017-01-02T15:10:30Z</dcterms:created>
  <dcterms:modified xsi:type="dcterms:W3CDTF">2019-03-26T14:59:41Z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